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4_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66"/>
  </p:notesMasterIdLst>
  <p:sldIdLst>
    <p:sldId id="301" r:id="rId5"/>
    <p:sldId id="302" r:id="rId6"/>
    <p:sldId id="303" r:id="rId7"/>
    <p:sldId id="304" r:id="rId8"/>
    <p:sldId id="259" r:id="rId9"/>
    <p:sldId id="260" r:id="rId10"/>
    <p:sldId id="325" r:id="rId11"/>
    <p:sldId id="305" r:id="rId12"/>
    <p:sldId id="262" r:id="rId13"/>
    <p:sldId id="306" r:id="rId14"/>
    <p:sldId id="263" r:id="rId15"/>
    <p:sldId id="264" r:id="rId16"/>
    <p:sldId id="265" r:id="rId17"/>
    <p:sldId id="266" r:id="rId18"/>
    <p:sldId id="267" r:id="rId19"/>
    <p:sldId id="268" r:id="rId20"/>
    <p:sldId id="307" r:id="rId21"/>
    <p:sldId id="308" r:id="rId22"/>
    <p:sldId id="269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309" r:id="rId32"/>
    <p:sldId id="314" r:id="rId33"/>
    <p:sldId id="310" r:id="rId34"/>
    <p:sldId id="315" r:id="rId35"/>
    <p:sldId id="311" r:id="rId36"/>
    <p:sldId id="316" r:id="rId37"/>
    <p:sldId id="317" r:id="rId38"/>
    <p:sldId id="280" r:id="rId39"/>
    <p:sldId id="318" r:id="rId40"/>
    <p:sldId id="284" r:id="rId41"/>
    <p:sldId id="285" r:id="rId42"/>
    <p:sldId id="286" r:id="rId43"/>
    <p:sldId id="287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</p:sldIdLst>
  <p:sldSz cx="9144000" cy="6858000" type="screen4x3"/>
  <p:notesSz cx="7010400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5DBA72-C23C-B1A3-A259-FFE14F92EE5C}" name="عز الدين باجس اسماعيل البيطار" initials="عا" userId="S::120222231026@mutah.edu.jo::b37521da-418e-46aa-8b9f-ea3731b73e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F4D2A-1816-5482-0027-7FF72FAEE734}" v="1" dt="2023-10-25T07:27: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123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محمد اياد موسى مصطفى" userId="S::120212211003@mutah.edu.jo::25b02f55-3f63-463b-b6cd-ea38b880722d" providerId="AD" clId="Web-{6B1F4D2A-1816-5482-0027-7FF72FAEE734}"/>
    <pc:docChg chg="modSld">
      <pc:chgData name="محمد اياد موسى مصطفى" userId="S::120212211003@mutah.edu.jo::25b02f55-3f63-463b-b6cd-ea38b880722d" providerId="AD" clId="Web-{6B1F4D2A-1816-5482-0027-7FF72FAEE734}" dt="2023-10-25T07:27:19" v="0"/>
      <pc:docMkLst>
        <pc:docMk/>
      </pc:docMkLst>
      <pc:sldChg chg="modSp">
        <pc:chgData name="محمد اياد موسى مصطفى" userId="S::120212211003@mutah.edu.jo::25b02f55-3f63-463b-b6cd-ea38b880722d" providerId="AD" clId="Web-{6B1F4D2A-1816-5482-0027-7FF72FAEE734}" dt="2023-10-25T07:27:19" v="0"/>
        <pc:sldMkLst>
          <pc:docMk/>
          <pc:sldMk cId="2499677922" sldId="325"/>
        </pc:sldMkLst>
        <pc:spChg chg="mod">
          <ac:chgData name="محمد اياد موسى مصطفى" userId="S::120212211003@mutah.edu.jo::25b02f55-3f63-463b-b6cd-ea38b880722d" providerId="AD" clId="Web-{6B1F4D2A-1816-5482-0027-7FF72FAEE734}" dt="2023-10-25T07:27:19" v="0"/>
          <ac:spMkLst>
            <pc:docMk/>
            <pc:sldMk cId="2499677922" sldId="325"/>
            <ac:spMk id="58" creationId="{00000000-0000-0000-0000-000000000000}"/>
          </ac:spMkLst>
        </pc:spChg>
      </pc:sldChg>
    </pc:docChg>
  </pc:docChgLst>
</pc:chgInfo>
</file>

<file path=ppt/comments/modernComment_11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D4CBAA-F05A-414E-9467-3BCDAEE8A241}" authorId="{3A5DBA72-C23C-B1A3-A259-FFE14F92EE5C}" created="2024-01-12T15:06:38.778">
    <pc:sldMkLst xmlns:pc="http://schemas.microsoft.com/office/powerpoint/2013/main/command">
      <pc:docMk/>
      <pc:sldMk cId="0" sldId="276"/>
    </pc:sldMkLst>
    <p188:txBody>
      <a:bodyPr/>
      <a:lstStyle/>
      <a:p>
        <a:r>
          <a:rPr lang="en-US"/>
          <a:t>When M =1 that is Subtractor 
when M =0 that is Adder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1-12T15:06:41.886" authorId="{3A5DBA72-C23C-B1A3-A259-FFE14F92EE5C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387850"/>
            <a:ext cx="560705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772525"/>
            <a:ext cx="3038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5B2A2A9E-5C34-48E9-8400-8B2F53A94D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449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B8C38-8E93-4B58-AD92-3D5EEEEACCDD}" type="slidenum">
              <a:rPr lang="en-US"/>
              <a:pPr/>
              <a:t>6</a:t>
            </a:fld>
            <a:endParaRPr lang="en-US"/>
          </a:p>
        </p:txBody>
      </p:sp>
      <p:sp>
        <p:nvSpPr>
          <p:cNvPr id="655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5388" y="690563"/>
            <a:ext cx="4621212" cy="3465512"/>
          </a:xfrm>
          <a:ln/>
        </p:spPr>
      </p:sp>
      <p:sp>
        <p:nvSpPr>
          <p:cNvPr id="65540" name="Notes Placeholder 2"/>
          <p:cNvSpPr>
            <a:spLocks noGrp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5541" name="Slide Number Placeholder 3"/>
          <p:cNvSpPr txBox="1">
            <a:spLocks noGrp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30" tIns="46415" rIns="92830" bIns="46415" anchor="b"/>
          <a:lstStyle/>
          <a:p>
            <a:pPr algn="r"/>
            <a:fld id="{1BECA777-EBB8-4A5A-8935-985247FA344B}" type="slidenum">
              <a:rPr lang="en-US" sz="1200">
                <a:latin typeface="Times New Roman" pitchFamily="18" charset="0"/>
                <a:ea typeface="Gulim" pitchFamily="34" charset="-127"/>
              </a:rPr>
              <a:pPr algn="r"/>
              <a:t>6</a:t>
            </a:fld>
            <a:endParaRPr lang="en-US" sz="1200">
              <a:latin typeface="Times New Roman" pitchFamily="18" charset="0"/>
              <a:ea typeface="Gulim" pitchFamily="34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1F4F56-38B5-4C1D-AAFB-E50D9E475C8D}" type="slidenum">
              <a:rPr lang="en-US"/>
              <a:pPr/>
              <a:t>35</a:t>
            </a:fld>
            <a:endParaRPr lang="en-US"/>
          </a:p>
        </p:txBody>
      </p:sp>
      <p:sp>
        <p:nvSpPr>
          <p:cNvPr id="675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5388" y="690563"/>
            <a:ext cx="4621212" cy="3465512"/>
          </a:xfrm>
          <a:ln/>
        </p:spPr>
      </p:sp>
      <p:sp>
        <p:nvSpPr>
          <p:cNvPr id="67588" name="Notes Placeholder 2"/>
          <p:cNvSpPr>
            <a:spLocks noGrp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67589" name="Slide Number Placeholder 3"/>
          <p:cNvSpPr txBox="1">
            <a:spLocks noGrp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30" tIns="46415" rIns="92830" bIns="46415" anchor="b"/>
          <a:lstStyle/>
          <a:p>
            <a:pPr algn="r"/>
            <a:fld id="{D44592F2-E551-4FF7-9DE2-5A9873B881E6}" type="slidenum">
              <a:rPr lang="en-US" sz="1200">
                <a:latin typeface="Times New Roman" pitchFamily="18" charset="0"/>
                <a:ea typeface="Gulim" pitchFamily="34" charset="-127"/>
              </a:rPr>
              <a:pPr algn="r"/>
              <a:t>35</a:t>
            </a:fld>
            <a:endParaRPr lang="en-US" sz="1200">
              <a:latin typeface="Times New Roman" pitchFamily="18" charset="0"/>
              <a:ea typeface="Gulim" pitchFamily="34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C15434-002E-49A6-8A5C-97AD2BC8479A}" type="slidenum">
              <a:rPr lang="en-US"/>
              <a:pPr/>
              <a:t>37</a:t>
            </a:fld>
            <a:endParaRPr lang="en-US"/>
          </a:p>
        </p:txBody>
      </p:sp>
      <p:sp>
        <p:nvSpPr>
          <p:cNvPr id="6861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3800" y="690563"/>
            <a:ext cx="4621213" cy="3465512"/>
          </a:xfrm>
          <a:ln/>
        </p:spPr>
      </p:sp>
      <p:sp>
        <p:nvSpPr>
          <p:cNvPr id="68612" name="Notes Placeholder 2"/>
          <p:cNvSpPr>
            <a:spLocks noGrp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</p:spPr>
        <p:txBody>
          <a:bodyPr lIns="92133" tIns="46067" rIns="92133" bIns="46067"/>
          <a:lstStyle/>
          <a:p>
            <a:pPr eaLnBrk="1" hangingPunct="1"/>
            <a:endParaRPr lang="en-US"/>
          </a:p>
        </p:txBody>
      </p:sp>
      <p:sp>
        <p:nvSpPr>
          <p:cNvPr id="68613" name="Slide Number Placeholder 3"/>
          <p:cNvSpPr txBox="1">
            <a:spLocks noGrp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33" tIns="46067" rIns="92133" bIns="46067" anchor="b"/>
          <a:lstStyle/>
          <a:p>
            <a:pPr algn="r" defTabSz="920750"/>
            <a:fld id="{7957389F-1015-4CEF-BAC7-4E2BEE3DED9E}" type="slidenum">
              <a:rPr lang="en-US" sz="1200">
                <a:latin typeface="Times New Roman" pitchFamily="18" charset="0"/>
              </a:rPr>
              <a:pPr algn="r" defTabSz="920750"/>
              <a:t>37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31EB6F-AA31-4D6D-B7AB-8D3FB31E6C55}" type="slidenum">
              <a:rPr lang="en-US"/>
              <a:pPr/>
              <a:t>38</a:t>
            </a:fld>
            <a:endParaRPr lang="en-US"/>
          </a:p>
        </p:txBody>
      </p:sp>
      <p:sp>
        <p:nvSpPr>
          <p:cNvPr id="6963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3800" y="690563"/>
            <a:ext cx="4621213" cy="3465512"/>
          </a:xfrm>
          <a:ln/>
        </p:spPr>
      </p:sp>
      <p:sp>
        <p:nvSpPr>
          <p:cNvPr id="69636" name="Notes Placeholder 2"/>
          <p:cNvSpPr>
            <a:spLocks noGrp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</p:spPr>
        <p:txBody>
          <a:bodyPr lIns="92133" tIns="46067" rIns="92133" bIns="46067"/>
          <a:lstStyle/>
          <a:p>
            <a:pPr eaLnBrk="1" hangingPunct="1"/>
            <a:endParaRPr lang="en-US"/>
          </a:p>
        </p:txBody>
      </p:sp>
      <p:sp>
        <p:nvSpPr>
          <p:cNvPr id="69637" name="Slide Number Placeholder 3"/>
          <p:cNvSpPr txBox="1">
            <a:spLocks noGrp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33" tIns="46067" rIns="92133" bIns="46067" anchor="b"/>
          <a:lstStyle/>
          <a:p>
            <a:pPr algn="r" defTabSz="920750"/>
            <a:fld id="{143E3852-C611-4B6F-9422-61650C3AB05E}" type="slidenum">
              <a:rPr lang="en-US" sz="1200">
                <a:latin typeface="Times New Roman" pitchFamily="18" charset="0"/>
              </a:rPr>
              <a:pPr algn="r" defTabSz="920750"/>
              <a:t>38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0759DB-2695-4255-B9E1-EF5C7ACA4582}" type="slidenum">
              <a:rPr lang="en-US"/>
              <a:pPr/>
              <a:t>39</a:t>
            </a:fld>
            <a:endParaRPr lang="en-US"/>
          </a:p>
        </p:txBody>
      </p:sp>
      <p:sp>
        <p:nvSpPr>
          <p:cNvPr id="7065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3800" y="690563"/>
            <a:ext cx="4621213" cy="3465512"/>
          </a:xfrm>
          <a:ln/>
        </p:spPr>
      </p:sp>
      <p:sp>
        <p:nvSpPr>
          <p:cNvPr id="70660" name="Notes Placeholder 2"/>
          <p:cNvSpPr>
            <a:spLocks noGrp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</p:spPr>
        <p:txBody>
          <a:bodyPr lIns="92133" tIns="46067" rIns="92133" bIns="46067"/>
          <a:lstStyle/>
          <a:p>
            <a:pPr eaLnBrk="1" hangingPunct="1"/>
            <a:endParaRPr lang="en-US"/>
          </a:p>
        </p:txBody>
      </p:sp>
      <p:sp>
        <p:nvSpPr>
          <p:cNvPr id="70661" name="Slide Number Placeholder 3"/>
          <p:cNvSpPr txBox="1">
            <a:spLocks noGrp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33" tIns="46067" rIns="92133" bIns="46067" anchor="b"/>
          <a:lstStyle/>
          <a:p>
            <a:pPr algn="r" defTabSz="920750"/>
            <a:fld id="{8E8A64BD-744B-4216-B48B-D9965F9698C8}" type="slidenum">
              <a:rPr lang="en-US" sz="1200">
                <a:latin typeface="Times New Roman" pitchFamily="18" charset="0"/>
              </a:rPr>
              <a:pPr algn="r" defTabSz="920750"/>
              <a:t>39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825E00-F9D1-4243-BE28-2BD0D92649D5}" type="slidenum">
              <a:rPr lang="en-US"/>
              <a:pPr/>
              <a:t>40</a:t>
            </a:fld>
            <a:endParaRPr lang="en-US"/>
          </a:p>
        </p:txBody>
      </p:sp>
      <p:sp>
        <p:nvSpPr>
          <p:cNvPr id="7168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93800" y="690563"/>
            <a:ext cx="4621213" cy="3465512"/>
          </a:xfrm>
          <a:ln/>
        </p:spPr>
      </p:sp>
      <p:sp>
        <p:nvSpPr>
          <p:cNvPr id="71684" name="Notes Placeholder 2"/>
          <p:cNvSpPr>
            <a:spLocks noGrp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</p:spPr>
        <p:txBody>
          <a:bodyPr lIns="92133" tIns="46067" rIns="92133" bIns="46067"/>
          <a:lstStyle/>
          <a:p>
            <a:pPr eaLnBrk="1" hangingPunct="1"/>
            <a:endParaRPr lang="en-US"/>
          </a:p>
        </p:txBody>
      </p:sp>
      <p:sp>
        <p:nvSpPr>
          <p:cNvPr id="71685" name="Slide Number Placeholder 3"/>
          <p:cNvSpPr txBox="1">
            <a:spLocks noGrp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133" tIns="46067" rIns="92133" bIns="46067" anchor="b"/>
          <a:lstStyle/>
          <a:p>
            <a:pPr algn="r" defTabSz="920750"/>
            <a:fld id="{3B304AE3-34AD-492F-9C62-48A186126D74}" type="slidenum">
              <a:rPr lang="en-US" sz="1200">
                <a:latin typeface="Times New Roman" pitchFamily="18" charset="0"/>
              </a:rPr>
              <a:pPr algn="r" defTabSz="920750"/>
              <a:t>40</a:t>
            </a:fld>
            <a:endParaRPr 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B6DDD-F00F-4C39-8C13-D3FCE217A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B2808-DC5F-4432-BC2B-CAB0EB3C2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EE0D7-F386-4FA7-8692-541AB9F50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2E246-18AB-4748-88B4-0547EEFC58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430E6-637E-4D70-A063-2AC2333C1C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3C911-08B6-432D-A263-085CFE23DE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BE63C-3042-4CEC-A837-9FCC1E1D55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A09D7-26EA-4534-9735-158A84F2EF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0B605-0DF8-48B6-9A96-86B7DB8F2A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CBB16-56C4-4965-8FA5-9D5C428BA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D6AD7-3509-4C20-8BFC-E8B1AA3734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843A67F-41B9-4A67-B404-963B1A8138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4_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468313"/>
            <a:ext cx="7392988" cy="415925"/>
          </a:xfrm>
          <a:noFill/>
        </p:spPr>
        <p:txBody>
          <a:bodyPr lIns="63500" tIns="25400" rIns="63500" bIns="25400" anchor="t">
            <a:spAutoFit/>
          </a:bodyPr>
          <a:lstStyle/>
          <a:p>
            <a:pPr defTabSz="762000"/>
            <a:r>
              <a:rPr lang="en-US" altLang="ko-KR" sz="2400" b="1">
                <a:ea typeface="Gulim" pitchFamily="34" charset="-127"/>
              </a:rPr>
              <a:t>MICROOPERATION</a:t>
            </a:r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System Architecture,Morris Mano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44921-2014-4018-BDD1-37999B1FCFC7}" type="slidenum">
              <a:rPr lang="ar-SA"/>
              <a:pPr>
                <a:defRPr/>
              </a:pPr>
              <a:t>1</a:t>
            </a:fld>
            <a:endParaRPr lang="en-US"/>
          </a:p>
        </p:txBody>
      </p:sp>
      <p:sp>
        <p:nvSpPr>
          <p:cNvPr id="13317" name="Rectangle 3"/>
          <p:cNvSpPr>
            <a:spLocks noChangeArrowheads="1"/>
          </p:cNvSpPr>
          <p:nvPr/>
        </p:nvSpPr>
        <p:spPr bwMode="auto">
          <a:xfrm>
            <a:off x="1001713" y="1547813"/>
            <a:ext cx="9655175" cy="536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85000"/>
              </a:lnSpc>
            </a:pPr>
            <a:r>
              <a:rPr kumimoji="1" lang="en-US" altLang="ko-KR" b="1">
                <a:ea typeface="Gulim" pitchFamily="34" charset="-127"/>
              </a:rPr>
              <a:t>   An elementary operation performed during </a:t>
            </a:r>
          </a:p>
          <a:p>
            <a:pPr defTabSz="762000" eaLnBrk="0" hangingPunct="0">
              <a:lnSpc>
                <a:spcPct val="85000"/>
              </a:lnSpc>
            </a:pPr>
            <a:r>
              <a:rPr kumimoji="1" lang="en-US" altLang="ko-KR" b="1">
                <a:ea typeface="Gulim" pitchFamily="34" charset="-127"/>
              </a:rPr>
              <a:t>   one clock pulse, on the information stored </a:t>
            </a:r>
          </a:p>
          <a:p>
            <a:pPr defTabSz="762000" eaLnBrk="0" hangingPunct="0">
              <a:lnSpc>
                <a:spcPct val="85000"/>
              </a:lnSpc>
            </a:pPr>
            <a:r>
              <a:rPr kumimoji="1" lang="en-US" altLang="ko-KR" b="1">
                <a:ea typeface="Gulim" pitchFamily="34" charset="-127"/>
              </a:rPr>
              <a:t>   in one or more registers</a:t>
            </a:r>
          </a:p>
        </p:txBody>
      </p:sp>
      <p:sp>
        <p:nvSpPr>
          <p:cNvPr id="13318" name="Rectangle 4"/>
          <p:cNvSpPr>
            <a:spLocks noChangeArrowheads="1"/>
          </p:cNvSpPr>
          <p:nvPr/>
        </p:nvSpPr>
        <p:spPr bwMode="auto">
          <a:xfrm>
            <a:off x="1328738" y="5281613"/>
            <a:ext cx="1182687" cy="404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29000"/>
              </a:lnSpc>
            </a:pPr>
            <a:r>
              <a:rPr kumimoji="1" lang="en-US" altLang="ko-KR" b="1">
                <a:ea typeface="Gulim" pitchFamily="34" charset="-127"/>
              </a:rPr>
              <a:t>R </a:t>
            </a:r>
            <a:r>
              <a:rPr kumimoji="1" lang="en-US" altLang="ko-KR" b="1">
                <a:latin typeface="Symbol" pitchFamily="18" charset="2"/>
                <a:ea typeface="Gulim" pitchFamily="34" charset="-127"/>
              </a:rPr>
              <a:t></a:t>
            </a:r>
            <a:r>
              <a:rPr kumimoji="1" lang="en-US" altLang="ko-KR" b="1">
                <a:ea typeface="Gulim" pitchFamily="34" charset="-127"/>
              </a:rPr>
              <a:t> f(R, R)</a:t>
            </a:r>
          </a:p>
        </p:txBody>
      </p:sp>
      <p:sp>
        <p:nvSpPr>
          <p:cNvPr id="13319" name="Rectangle 5"/>
          <p:cNvSpPr>
            <a:spLocks noChangeArrowheads="1"/>
          </p:cNvSpPr>
          <p:nvPr/>
        </p:nvSpPr>
        <p:spPr bwMode="auto">
          <a:xfrm>
            <a:off x="1812925" y="5853113"/>
            <a:ext cx="3273425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f:  shift, count, clear, load, add,...</a:t>
            </a:r>
          </a:p>
        </p:txBody>
      </p:sp>
      <p:sp>
        <p:nvSpPr>
          <p:cNvPr id="13320" name="Rectangle 6"/>
          <p:cNvSpPr>
            <a:spLocks noChangeArrowheads="1"/>
          </p:cNvSpPr>
          <p:nvPr/>
        </p:nvSpPr>
        <p:spPr bwMode="auto">
          <a:xfrm>
            <a:off x="1055688" y="1503363"/>
            <a:ext cx="5151437" cy="8334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321" name="Group 7"/>
          <p:cNvGrpSpPr>
            <a:grpSpLocks/>
          </p:cNvGrpSpPr>
          <p:nvPr/>
        </p:nvGrpSpPr>
        <p:grpSpPr bwMode="auto">
          <a:xfrm>
            <a:off x="2228850" y="2865438"/>
            <a:ext cx="3878263" cy="2292350"/>
            <a:chOff x="1520" y="1601"/>
            <a:chExt cx="2904" cy="808"/>
          </a:xfrm>
        </p:grpSpPr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>
              <a:off x="3390" y="1933"/>
              <a:ext cx="3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5" name="Line 9"/>
            <p:cNvSpPr>
              <a:spLocks noChangeShapeType="1"/>
            </p:cNvSpPr>
            <p:nvPr/>
          </p:nvSpPr>
          <p:spPr bwMode="auto">
            <a:xfrm>
              <a:off x="3788" y="1938"/>
              <a:ext cx="63" cy="4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Line 10"/>
            <p:cNvSpPr>
              <a:spLocks noChangeShapeType="1"/>
            </p:cNvSpPr>
            <p:nvPr/>
          </p:nvSpPr>
          <p:spPr bwMode="auto">
            <a:xfrm flipV="1">
              <a:off x="3876" y="1927"/>
              <a:ext cx="49" cy="6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Line 11"/>
            <p:cNvSpPr>
              <a:spLocks noChangeShapeType="1"/>
            </p:cNvSpPr>
            <p:nvPr/>
          </p:nvSpPr>
          <p:spPr bwMode="auto">
            <a:xfrm>
              <a:off x="3950" y="1933"/>
              <a:ext cx="37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Line 12"/>
            <p:cNvSpPr>
              <a:spLocks noChangeShapeType="1"/>
            </p:cNvSpPr>
            <p:nvPr/>
          </p:nvSpPr>
          <p:spPr bwMode="auto">
            <a:xfrm flipH="1">
              <a:off x="4100" y="1938"/>
              <a:ext cx="249" cy="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9" name="Line 13"/>
            <p:cNvSpPr>
              <a:spLocks noChangeShapeType="1"/>
            </p:cNvSpPr>
            <p:nvPr/>
          </p:nvSpPr>
          <p:spPr bwMode="auto">
            <a:xfrm flipH="1">
              <a:off x="3601" y="2210"/>
              <a:ext cx="5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0" name="Line 14"/>
            <p:cNvSpPr>
              <a:spLocks noChangeShapeType="1"/>
            </p:cNvSpPr>
            <p:nvPr/>
          </p:nvSpPr>
          <p:spPr bwMode="auto">
            <a:xfrm flipH="1" flipV="1">
              <a:off x="3390" y="1927"/>
              <a:ext cx="2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1" name="Line 15"/>
            <p:cNvSpPr>
              <a:spLocks noChangeShapeType="1"/>
            </p:cNvSpPr>
            <p:nvPr/>
          </p:nvSpPr>
          <p:spPr bwMode="auto">
            <a:xfrm>
              <a:off x="1533" y="1722"/>
              <a:ext cx="26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Line 16"/>
            <p:cNvSpPr>
              <a:spLocks noChangeShapeType="1"/>
            </p:cNvSpPr>
            <p:nvPr/>
          </p:nvSpPr>
          <p:spPr bwMode="auto">
            <a:xfrm>
              <a:off x="4162" y="1728"/>
              <a:ext cx="0" cy="1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3" name="Line 17"/>
            <p:cNvSpPr>
              <a:spLocks noChangeShapeType="1"/>
            </p:cNvSpPr>
            <p:nvPr/>
          </p:nvSpPr>
          <p:spPr bwMode="auto">
            <a:xfrm>
              <a:off x="1520" y="1800"/>
              <a:ext cx="20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4" name="Line 18"/>
            <p:cNvSpPr>
              <a:spLocks noChangeShapeType="1"/>
            </p:cNvSpPr>
            <p:nvPr/>
          </p:nvSpPr>
          <p:spPr bwMode="auto">
            <a:xfrm>
              <a:off x="3576" y="1806"/>
              <a:ext cx="0" cy="1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5" name="Line 19"/>
            <p:cNvSpPr>
              <a:spLocks noChangeShapeType="1"/>
            </p:cNvSpPr>
            <p:nvPr/>
          </p:nvSpPr>
          <p:spPr bwMode="auto">
            <a:xfrm>
              <a:off x="3851" y="2215"/>
              <a:ext cx="0" cy="13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6" name="Line 20"/>
            <p:cNvSpPr>
              <a:spLocks noChangeShapeType="1"/>
            </p:cNvSpPr>
            <p:nvPr/>
          </p:nvSpPr>
          <p:spPr bwMode="auto">
            <a:xfrm flipH="1">
              <a:off x="1520" y="2359"/>
              <a:ext cx="25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7" name="Rectangle 21"/>
            <p:cNvSpPr>
              <a:spLocks noChangeArrowheads="1"/>
            </p:cNvSpPr>
            <p:nvPr/>
          </p:nvSpPr>
          <p:spPr bwMode="auto">
            <a:xfrm>
              <a:off x="2044" y="1927"/>
              <a:ext cx="1046" cy="29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8" name="Rectangle 22"/>
            <p:cNvSpPr>
              <a:spLocks noChangeArrowheads="1"/>
            </p:cNvSpPr>
            <p:nvPr/>
          </p:nvSpPr>
          <p:spPr bwMode="auto">
            <a:xfrm>
              <a:off x="3645" y="1971"/>
              <a:ext cx="433" cy="2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ea typeface="Gulim" pitchFamily="34" charset="-127"/>
                </a:rPr>
                <a:t>ALU</a:t>
              </a:r>
            </a:p>
            <a:p>
              <a:pPr algn="ctr"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ea typeface="Gulim" pitchFamily="34" charset="-127"/>
                </a:rPr>
                <a:t>(f)</a:t>
              </a:r>
            </a:p>
          </p:txBody>
        </p:sp>
        <p:sp>
          <p:nvSpPr>
            <p:cNvPr id="13339" name="Rectangle 23"/>
            <p:cNvSpPr>
              <a:spLocks noChangeArrowheads="1"/>
            </p:cNvSpPr>
            <p:nvPr/>
          </p:nvSpPr>
          <p:spPr bwMode="auto">
            <a:xfrm>
              <a:off x="2171" y="1965"/>
              <a:ext cx="814" cy="2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ea typeface="Gulim" pitchFamily="34" charset="-127"/>
                </a:rPr>
                <a:t>Registers</a:t>
              </a:r>
            </a:p>
            <a:p>
              <a:pPr algn="ctr" defTabSz="762000" eaLnBrk="0" hangingPunct="0">
                <a:lnSpc>
                  <a:spcPct val="90000"/>
                </a:lnSpc>
              </a:pPr>
              <a:r>
                <a:rPr kumimoji="1" lang="en-US" altLang="ko-KR" b="1">
                  <a:ea typeface="Gulim" pitchFamily="34" charset="-127"/>
                </a:rPr>
                <a:t>(R)</a:t>
              </a:r>
            </a:p>
          </p:txBody>
        </p:sp>
        <p:sp>
          <p:nvSpPr>
            <p:cNvPr id="13340" name="Line 24"/>
            <p:cNvSpPr>
              <a:spLocks noChangeShapeType="1"/>
            </p:cNvSpPr>
            <p:nvPr/>
          </p:nvSpPr>
          <p:spPr bwMode="auto">
            <a:xfrm flipV="1">
              <a:off x="2442" y="1794"/>
              <a:ext cx="0" cy="1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1" name="Line 25"/>
            <p:cNvSpPr>
              <a:spLocks noChangeShapeType="1"/>
            </p:cNvSpPr>
            <p:nvPr/>
          </p:nvSpPr>
          <p:spPr bwMode="auto">
            <a:xfrm flipV="1">
              <a:off x="2791" y="1711"/>
              <a:ext cx="0" cy="2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2" name="Line 26"/>
            <p:cNvSpPr>
              <a:spLocks noChangeShapeType="1"/>
            </p:cNvSpPr>
            <p:nvPr/>
          </p:nvSpPr>
          <p:spPr bwMode="auto">
            <a:xfrm flipV="1">
              <a:off x="2517" y="2221"/>
              <a:ext cx="0" cy="1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3" name="Arc 27"/>
            <p:cNvSpPr>
              <a:spLocks/>
            </p:cNvSpPr>
            <p:nvPr/>
          </p:nvSpPr>
          <p:spPr bwMode="auto">
            <a:xfrm>
              <a:off x="2270" y="1601"/>
              <a:ext cx="972" cy="377"/>
            </a:xfrm>
            <a:custGeom>
              <a:avLst/>
              <a:gdLst>
                <a:gd name="T0" fmla="*/ 0 w 21600"/>
                <a:gd name="T1" fmla="*/ 377 h 21600"/>
                <a:gd name="T2" fmla="*/ 970 w 21600"/>
                <a:gd name="T3" fmla="*/ 0 h 21600"/>
                <a:gd name="T4" fmla="*/ 972 w 21600"/>
                <a:gd name="T5" fmla="*/ 37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600"/>
                  </a:moveTo>
                  <a:cubicBezTo>
                    <a:pt x="0" y="9684"/>
                    <a:pt x="9649" y="19"/>
                    <a:pt x="21565" y="0"/>
                  </a:cubicBezTo>
                </a:path>
                <a:path w="21600" h="21600" stroke="0" extrusionOk="0">
                  <a:moveTo>
                    <a:pt x="0" y="21600"/>
                  </a:moveTo>
                  <a:cubicBezTo>
                    <a:pt x="0" y="9684"/>
                    <a:pt x="9649" y="19"/>
                    <a:pt x="21565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0800" cap="rnd">
              <a:pattFill prst="dk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4" name="Arc 28"/>
            <p:cNvSpPr>
              <a:spLocks/>
            </p:cNvSpPr>
            <p:nvPr/>
          </p:nvSpPr>
          <p:spPr bwMode="auto">
            <a:xfrm>
              <a:off x="3228" y="1601"/>
              <a:ext cx="1196" cy="438"/>
            </a:xfrm>
            <a:custGeom>
              <a:avLst/>
              <a:gdLst>
                <a:gd name="T0" fmla="*/ 0 w 21600"/>
                <a:gd name="T1" fmla="*/ 0 h 21600"/>
                <a:gd name="T2" fmla="*/ 1196 w 21600"/>
                <a:gd name="T3" fmla="*/ 438 h 21600"/>
                <a:gd name="T4" fmla="*/ 0 w 21600"/>
                <a:gd name="T5" fmla="*/ 43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 cap="rnd">
              <a:pattFill prst="dk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5" name="Arc 29"/>
            <p:cNvSpPr>
              <a:spLocks/>
            </p:cNvSpPr>
            <p:nvPr/>
          </p:nvSpPr>
          <p:spPr bwMode="auto">
            <a:xfrm>
              <a:off x="3140" y="1994"/>
              <a:ext cx="1284" cy="415"/>
            </a:xfrm>
            <a:custGeom>
              <a:avLst/>
              <a:gdLst>
                <a:gd name="T0" fmla="*/ 1284 w 21600"/>
                <a:gd name="T1" fmla="*/ 0 h 21600"/>
                <a:gd name="T2" fmla="*/ 0 w 21600"/>
                <a:gd name="T3" fmla="*/ 415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50800" cap="rnd">
              <a:pattFill prst="dk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6" name="Arc 30"/>
            <p:cNvSpPr>
              <a:spLocks/>
            </p:cNvSpPr>
            <p:nvPr/>
          </p:nvSpPr>
          <p:spPr bwMode="auto">
            <a:xfrm>
              <a:off x="2245" y="2132"/>
              <a:ext cx="897" cy="272"/>
            </a:xfrm>
            <a:custGeom>
              <a:avLst/>
              <a:gdLst>
                <a:gd name="T0" fmla="*/ 897 w 21600"/>
                <a:gd name="T1" fmla="*/ 272 h 21600"/>
                <a:gd name="T2" fmla="*/ 0 w 21600"/>
                <a:gd name="T3" fmla="*/ 0 h 21600"/>
                <a:gd name="T4" fmla="*/ 897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50800" cap="rnd">
              <a:pattFill prst="dkVert">
                <a:fgClr>
                  <a:schemeClr val="tx1"/>
                </a:fgClr>
                <a:bgClr>
                  <a:schemeClr val="bg1"/>
                </a:bgClr>
              </a:patt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22" name="Rectangle 31"/>
          <p:cNvSpPr>
            <a:spLocks noChangeArrowheads="1"/>
          </p:cNvSpPr>
          <p:nvPr/>
        </p:nvSpPr>
        <p:spPr bwMode="auto">
          <a:xfrm>
            <a:off x="6261100" y="3814763"/>
            <a:ext cx="1590675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1 clock cycle</a:t>
            </a:r>
          </a:p>
        </p:txBody>
      </p:sp>
      <p:sp>
        <p:nvSpPr>
          <p:cNvPr id="13323" name="Rectangle 32"/>
          <p:cNvSpPr>
            <a:spLocks noChangeArrowheads="1"/>
          </p:cNvSpPr>
          <p:nvPr/>
        </p:nvSpPr>
        <p:spPr bwMode="auto">
          <a:xfrm>
            <a:off x="6475413" y="0"/>
            <a:ext cx="2533650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r" defTabSz="762000" eaLnBrk="0" hangingPunct="0">
              <a:lnSpc>
                <a:spcPct val="90000"/>
              </a:lnSpc>
            </a:pPr>
            <a:r>
              <a:rPr kumimoji="1" lang="en-US" altLang="ko-KR" sz="1400" b="1" i="1">
                <a:ea typeface="Gulim" pitchFamily="34" charset="-127"/>
              </a:rPr>
              <a:t>Register Transfer Language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525963"/>
          </a:xfrm>
        </p:spPr>
        <p:txBody>
          <a:bodyPr/>
          <a:lstStyle/>
          <a:p>
            <a:r>
              <a:rPr lang="en-US"/>
              <a:t>The number of multiplexer needed to construct the bus=n    n:number of bits in each register</a:t>
            </a:r>
          </a:p>
          <a:p>
            <a:r>
              <a:rPr lang="en-US"/>
              <a:t>The size of each multiplexer= k *1 </a:t>
            </a:r>
          </a:p>
          <a:p>
            <a:pPr lvl="1">
              <a:buFont typeface="Arial" charset="0"/>
              <a:buNone/>
            </a:pPr>
            <a:r>
              <a:rPr lang="en-US"/>
              <a:t>K: number of register </a:t>
            </a:r>
          </a:p>
          <a:p>
            <a:r>
              <a:rPr lang="en-US">
                <a:solidFill>
                  <a:srgbClr val="C00000"/>
                </a:solidFill>
              </a:rPr>
              <a:t>Example</a:t>
            </a:r>
            <a:r>
              <a:rPr lang="en-US"/>
              <a:t>:	</a:t>
            </a:r>
          </a:p>
          <a:p>
            <a:pPr lvl="1">
              <a:buFont typeface="Arial" charset="0"/>
              <a:buNone/>
            </a:pPr>
            <a:r>
              <a:rPr lang="en-US"/>
              <a:t>Common bus for eight of register of 16-bit each, requires a 16 multiplexer of size 8X1 and 3 selection line</a:t>
            </a:r>
          </a:p>
          <a:p>
            <a:pPr>
              <a:buFont typeface="Arial" charset="0"/>
              <a:buNone/>
            </a:pP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register R0 to R63 in a 16 bit system:</a:t>
            </a:r>
          </a:p>
          <a:p>
            <a:pPr lvl="1"/>
            <a:r>
              <a:rPr lang="en-US"/>
              <a:t>What is the MUX size we use?</a:t>
            </a:r>
          </a:p>
          <a:p>
            <a:pPr lvl="1"/>
            <a:r>
              <a:rPr lang="en-US"/>
              <a:t>How many MUX we need?</a:t>
            </a:r>
          </a:p>
          <a:p>
            <a:pPr lvl="1"/>
            <a:r>
              <a:rPr lang="en-US"/>
              <a:t>How many select bit?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Three-State Bus Buffers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-609600" y="1295400"/>
            <a:ext cx="9753600" cy="4419600"/>
          </a:xfrm>
        </p:spPr>
        <p:txBody>
          <a:bodyPr/>
          <a:lstStyle/>
          <a:p>
            <a:pPr lvl="2" eaLnBrk="0" hangingPunct="0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</a:pPr>
            <a:r>
              <a:rPr lang="en-US" altLang="ko-KR" sz="3200">
                <a:ea typeface="Gulim" pitchFamily="34" charset="-127"/>
              </a:rPr>
              <a:t>A bus system can be constructed with </a:t>
            </a:r>
            <a:r>
              <a:rPr lang="en-US" altLang="ko-KR" sz="3200" b="1" i="1">
                <a:solidFill>
                  <a:schemeClr val="folHlink"/>
                </a:solidFill>
                <a:ea typeface="Gulim" pitchFamily="34" charset="-127"/>
              </a:rPr>
              <a:t>three-state gates</a:t>
            </a:r>
            <a:r>
              <a:rPr lang="en-US" altLang="ko-KR" sz="3200">
                <a:ea typeface="Gulim" pitchFamily="34" charset="-127"/>
              </a:rPr>
              <a:t> </a:t>
            </a:r>
            <a:r>
              <a:rPr lang="en-US" altLang="ko-KR" sz="3200" i="1">
                <a:ea typeface="Gulim" pitchFamily="34" charset="-127"/>
              </a:rPr>
              <a:t>instead of</a:t>
            </a:r>
            <a:r>
              <a:rPr lang="en-US" altLang="ko-KR" sz="3200">
                <a:ea typeface="Gulim" pitchFamily="34" charset="-127"/>
              </a:rPr>
              <a:t> </a:t>
            </a:r>
            <a:r>
              <a:rPr lang="en-US" altLang="ko-KR" sz="3200" b="1" i="1">
                <a:ea typeface="Gulim" pitchFamily="34" charset="-127"/>
              </a:rPr>
              <a:t>multiplexers</a:t>
            </a:r>
          </a:p>
          <a:p>
            <a:pPr lvl="2" eaLnBrk="0" hangingPunct="0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</a:pPr>
            <a:endParaRPr lang="en-US" altLang="ko-KR" sz="3200" b="1" i="1">
              <a:ea typeface="Gulim" pitchFamily="34" charset="-127"/>
            </a:endParaRPr>
          </a:p>
          <a:p>
            <a:pPr lvl="2" eaLnBrk="0" hangingPunct="0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</a:pPr>
            <a:r>
              <a:rPr lang="en-US" altLang="ko-KR" sz="3200">
                <a:ea typeface="Gulim" pitchFamily="34" charset="-127"/>
              </a:rPr>
              <a:t>Tri-State : 0, 1, High-impedance(</a:t>
            </a:r>
            <a:r>
              <a:rPr lang="en-US" altLang="ko-KR" sz="3200" b="1" i="1">
                <a:solidFill>
                  <a:srgbClr val="003366"/>
                </a:solidFill>
                <a:ea typeface="Gulim" pitchFamily="34" charset="-127"/>
              </a:rPr>
              <a:t>Open circuit</a:t>
            </a:r>
            <a:r>
              <a:rPr lang="en-US" altLang="ko-KR" sz="3200">
                <a:ea typeface="Gulim" pitchFamily="34" charset="-127"/>
              </a:rPr>
              <a:t>)</a:t>
            </a:r>
          </a:p>
          <a:p>
            <a:pPr lvl="2" eaLnBrk="0" hangingPunct="0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</a:pPr>
            <a:endParaRPr lang="en-US" altLang="ko-KR" sz="3200">
              <a:ea typeface="Gulim" pitchFamily="34" charset="-127"/>
            </a:endParaRPr>
          </a:p>
          <a:p>
            <a:pPr lvl="2">
              <a:lnSpc>
                <a:spcPct val="90000"/>
              </a:lnSpc>
            </a:pPr>
            <a:r>
              <a:rPr lang="en-US" altLang="ko-KR" sz="3200">
                <a:ea typeface="Gulim" pitchFamily="34" charset="-127"/>
              </a:rPr>
              <a:t>Buffer</a:t>
            </a:r>
          </a:p>
          <a:p>
            <a:pPr lvl="3">
              <a:lnSpc>
                <a:spcPct val="90000"/>
              </a:lnSpc>
            </a:pPr>
            <a:r>
              <a:rPr lang="en-US" altLang="ko-KR" sz="2800">
                <a:ea typeface="Gulim" pitchFamily="34" charset="-127"/>
              </a:rPr>
              <a:t>A device designed to be inserted between other devices to match impedance, to prevent mixed interactions.</a:t>
            </a:r>
            <a:endParaRPr lang="en-US" altLang="ko-KR" sz="2800" i="1">
              <a:solidFill>
                <a:srgbClr val="FF0000"/>
              </a:solidFill>
              <a:ea typeface="Gulim" pitchFamily="34" charset="-127"/>
            </a:endParaRPr>
          </a:p>
          <a:p>
            <a:pPr lvl="2" eaLnBrk="0" hangingPunct="0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SzPct val="75000"/>
              <a:buFont typeface="Monotype Sorts" pitchFamily="2" charset="2"/>
              <a:buChar char="l"/>
            </a:pPr>
            <a:endParaRPr lang="en-US" altLang="ko-KR" sz="3200" b="1" i="1">
              <a:ea typeface="Gulim" pitchFamily="34" charset="-127"/>
            </a:endParaRPr>
          </a:p>
          <a:p>
            <a:pPr>
              <a:lnSpc>
                <a:spcPct val="90000"/>
              </a:lnSpc>
            </a:pPr>
            <a:endParaRPr lang="en-US"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Tri-state buffer gate</a:t>
            </a:r>
            <a:endParaRPr lang="en-US"/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-533400" y="1600200"/>
            <a:ext cx="8229600" cy="4525963"/>
          </a:xfrm>
        </p:spPr>
        <p:txBody>
          <a:bodyPr/>
          <a:lstStyle/>
          <a:p>
            <a:pPr lvl="2"/>
            <a:r>
              <a:rPr lang="en-US" altLang="ko-KR" sz="2800">
                <a:ea typeface="Gulim" pitchFamily="34" charset="-127"/>
              </a:rPr>
              <a:t>Tri-state buffer gate : Fig. 4-4</a:t>
            </a:r>
          </a:p>
          <a:p>
            <a:pPr lvl="3"/>
            <a:r>
              <a:rPr lang="en-US" altLang="ko-KR" sz="2400">
                <a:ea typeface="Gulim" pitchFamily="34" charset="-127"/>
              </a:rPr>
              <a:t>When control input C=1 : The output is enabled(output Y = input A)</a:t>
            </a:r>
          </a:p>
          <a:p>
            <a:pPr lvl="3"/>
            <a:r>
              <a:rPr lang="en-US" altLang="ko-KR" sz="2400">
                <a:ea typeface="Gulim" pitchFamily="34" charset="-127"/>
              </a:rPr>
              <a:t>When control input C=0 : The output is disabled(output Y = high-impedance)</a:t>
            </a:r>
          </a:p>
          <a:p>
            <a:endParaRPr lang="en-US" sz="3600"/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905000" y="4191000"/>
          <a:ext cx="3733800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984120" imgH="2612520" progId="Visio.Drawing.5">
                  <p:embed/>
                </p:oleObj>
              </mc:Choice>
              <mc:Fallback>
                <p:oleObj name="VISIO" r:id="rId2" imgW="3984120" imgH="2612520" progId="Visio.Drawing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191000"/>
                        <a:ext cx="3733800" cy="239553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371600" y="4495800"/>
            <a:ext cx="152082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rgbClr val="663300"/>
                </a:solidFill>
                <a:latin typeface="Times New Roman" pitchFamily="18" charset="0"/>
                <a:ea typeface="Gulim" pitchFamily="34" charset="-127"/>
              </a:rPr>
              <a:t>Normal input A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371600" y="6096000"/>
            <a:ext cx="152082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Control input C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5029200" y="5181600"/>
            <a:ext cx="3962400" cy="733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rgbClr val="003366"/>
                </a:solidFill>
                <a:latin typeface="Times New Roman" pitchFamily="18" charset="0"/>
                <a:ea typeface="Gulim" pitchFamily="34" charset="-127"/>
              </a:rPr>
              <a:t>If C=1, Output Y = A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rgbClr val="003366"/>
                </a:solidFill>
                <a:latin typeface="Times New Roman" pitchFamily="18" charset="0"/>
                <a:ea typeface="Gulim" pitchFamily="34" charset="-127"/>
              </a:rPr>
              <a:t>If C=0, Output = High-impedance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ko-KR" sz="4000" b="1">
                <a:solidFill>
                  <a:schemeClr val="folHlink"/>
                </a:solidFill>
                <a:ea typeface="Gulim" pitchFamily="34" charset="-127"/>
              </a:rPr>
              <a:t>The construction of a bus system with tri-state buffer </a:t>
            </a:r>
            <a:endParaRPr lang="en-US" sz="4000" b="1">
              <a:solidFill>
                <a:schemeClr val="folHlink"/>
              </a:solidFill>
            </a:endParaRP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3200400" y="2133600"/>
          <a:ext cx="4419600" cy="374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498640" imgH="5568120" progId="Visio.Drawing.5">
                  <p:embed/>
                </p:oleObj>
              </mc:Choice>
              <mc:Fallback>
                <p:oleObj name="VISIO" r:id="rId2" imgW="5498640" imgH="5568120" progId="Visio.Drawing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133600"/>
                        <a:ext cx="4419600" cy="37496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505200" y="2362200"/>
            <a:ext cx="1379538" cy="1538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rgbClr val="663300"/>
                </a:solidFill>
                <a:latin typeface="Times New Roman" pitchFamily="18" charset="0"/>
                <a:ea typeface="Gulim" pitchFamily="34" charset="-127"/>
              </a:rPr>
              <a:t>A0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rgbClr val="663300"/>
                </a:solidFill>
                <a:latin typeface="Times New Roman" pitchFamily="18" charset="0"/>
                <a:ea typeface="Gulim" pitchFamily="34" charset="-127"/>
              </a:rPr>
              <a:t>B0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rgbClr val="663300"/>
                </a:solidFill>
                <a:latin typeface="Times New Roman" pitchFamily="18" charset="0"/>
                <a:ea typeface="Gulim" pitchFamily="34" charset="-127"/>
              </a:rPr>
              <a:t>C0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rgbClr val="663300"/>
                </a:solidFill>
                <a:latin typeface="Times New Roman" pitchFamily="18" charset="0"/>
                <a:ea typeface="Gulim" pitchFamily="34" charset="-127"/>
              </a:rPr>
              <a:t>D0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1524000" y="4419600"/>
            <a:ext cx="2357438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  Select input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600200" y="5029200"/>
            <a:ext cx="2605088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20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Enable input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Transfer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transfer of information from a memory word to the outside environment is called a </a:t>
            </a:r>
            <a:r>
              <a:rPr lang="en-US" b="1"/>
              <a:t>read </a:t>
            </a:r>
            <a:r>
              <a:rPr lang="en-US"/>
              <a:t>operation</a:t>
            </a:r>
          </a:p>
          <a:p>
            <a:r>
              <a:rPr lang="en-US"/>
              <a:t>The transfer of new information to be stored into the memory is called a </a:t>
            </a:r>
            <a:r>
              <a:rPr lang="en-US" b="1"/>
              <a:t>write</a:t>
            </a:r>
            <a:r>
              <a:rPr lang="en-US"/>
              <a:t> operation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Read and Write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AR: address register</a:t>
            </a:r>
          </a:p>
          <a:p>
            <a:r>
              <a:rPr lang="en-US"/>
              <a:t>DR: data register</a:t>
            </a:r>
          </a:p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/>
              <a:t>Read:  DR </a:t>
            </a:r>
            <a:r>
              <a:rPr lang="en-US">
                <a:sym typeface="Wingdings" pitchFamily="2" charset="2"/>
              </a:rPr>
              <a:t> M[AR]</a:t>
            </a:r>
          </a:p>
          <a:p>
            <a:pPr>
              <a:buFont typeface="Wingdings" pitchFamily="2" charset="2"/>
              <a:buNone/>
            </a:pPr>
            <a:endParaRPr lang="en-US">
              <a:sym typeface="Wingdings" pitchFamily="2" charset="2"/>
            </a:endParaRPr>
          </a:p>
          <a:p>
            <a:pPr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Write:  M[AR]  R1</a:t>
            </a:r>
            <a:endParaRPr lang="en-US"/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4259263" y="2438400"/>
            <a:ext cx="4579937" cy="1981200"/>
            <a:chOff x="1595438" y="876300"/>
            <a:chExt cx="4579937" cy="1235075"/>
          </a:xfrm>
        </p:grpSpPr>
        <p:sp>
          <p:nvSpPr>
            <p:cNvPr id="23557" name="Rectangle 5"/>
            <p:cNvSpPr>
              <a:spLocks noChangeArrowheads="1"/>
            </p:cNvSpPr>
            <p:nvPr/>
          </p:nvSpPr>
          <p:spPr bwMode="auto">
            <a:xfrm>
              <a:off x="1595438" y="1060450"/>
              <a:ext cx="720725" cy="19367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58" name="Rectangle 6"/>
            <p:cNvSpPr>
              <a:spLocks noChangeArrowheads="1"/>
            </p:cNvSpPr>
            <p:nvPr/>
          </p:nvSpPr>
          <p:spPr bwMode="auto">
            <a:xfrm>
              <a:off x="1768475" y="1049338"/>
              <a:ext cx="384175" cy="24288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400" b="1">
                  <a:ea typeface="Gulim" pitchFamily="34" charset="-127"/>
                </a:rPr>
                <a:t>AR</a:t>
              </a:r>
            </a:p>
          </p:txBody>
        </p:sp>
        <p:sp>
          <p:nvSpPr>
            <p:cNvPr id="23559" name="Line 7"/>
            <p:cNvSpPr>
              <a:spLocks noChangeShapeType="1"/>
            </p:cNvSpPr>
            <p:nvPr/>
          </p:nvSpPr>
          <p:spPr bwMode="auto">
            <a:xfrm>
              <a:off x="2351088" y="1147763"/>
              <a:ext cx="12668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0" name="Rectangle 8"/>
            <p:cNvSpPr>
              <a:spLocks noChangeArrowheads="1"/>
            </p:cNvSpPr>
            <p:nvPr/>
          </p:nvSpPr>
          <p:spPr bwMode="auto">
            <a:xfrm>
              <a:off x="3635375" y="876300"/>
              <a:ext cx="1282700" cy="6064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1" name="Rectangle 9"/>
            <p:cNvSpPr>
              <a:spLocks noChangeArrowheads="1"/>
            </p:cNvSpPr>
            <p:nvPr/>
          </p:nvSpPr>
          <p:spPr bwMode="auto">
            <a:xfrm>
              <a:off x="3881438" y="942975"/>
              <a:ext cx="808037" cy="47942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algn="ctr" defTabSz="762000" eaLnBrk="0" hangingPunct="0">
                <a:lnSpc>
                  <a:spcPct val="101000"/>
                </a:lnSpc>
              </a:pPr>
              <a:r>
                <a:rPr kumimoji="1" lang="en-US" altLang="ko-KR" sz="1400" b="1">
                  <a:ea typeface="Gulim" pitchFamily="34" charset="-127"/>
                </a:rPr>
                <a:t>Memory</a:t>
              </a:r>
            </a:p>
            <a:p>
              <a:pPr algn="ctr" defTabSz="762000" eaLnBrk="0" hangingPunct="0">
                <a:lnSpc>
                  <a:spcPct val="101000"/>
                </a:lnSpc>
              </a:pPr>
              <a:r>
                <a:rPr kumimoji="1" lang="en-US" altLang="ko-KR" sz="1400" b="1">
                  <a:ea typeface="Gulim" pitchFamily="34" charset="-127"/>
                </a:rPr>
                <a:t>unit</a:t>
              </a:r>
            </a:p>
          </p:txBody>
        </p:sp>
        <p:sp>
          <p:nvSpPr>
            <p:cNvPr id="23562" name="Line 10"/>
            <p:cNvSpPr>
              <a:spLocks noChangeShapeType="1"/>
            </p:cNvSpPr>
            <p:nvPr/>
          </p:nvSpPr>
          <p:spPr bwMode="auto">
            <a:xfrm flipH="1">
              <a:off x="4918075" y="1008063"/>
              <a:ext cx="5810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3" name="Line 11"/>
            <p:cNvSpPr>
              <a:spLocks noChangeShapeType="1"/>
            </p:cNvSpPr>
            <p:nvPr/>
          </p:nvSpPr>
          <p:spPr bwMode="auto">
            <a:xfrm flipH="1">
              <a:off x="4918075" y="1323975"/>
              <a:ext cx="5810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4" name="Rectangle 12"/>
            <p:cNvSpPr>
              <a:spLocks noChangeArrowheads="1"/>
            </p:cNvSpPr>
            <p:nvPr/>
          </p:nvSpPr>
          <p:spPr bwMode="auto">
            <a:xfrm>
              <a:off x="5568950" y="893763"/>
              <a:ext cx="560388" cy="2651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defTabSz="762000" eaLnBrk="0" hangingPunct="0">
                <a:lnSpc>
                  <a:spcPct val="101000"/>
                </a:lnSpc>
              </a:pPr>
              <a:r>
                <a:rPr kumimoji="1" lang="en-US" altLang="ko-KR" sz="1400" b="1">
                  <a:ea typeface="Gulim" pitchFamily="34" charset="-127"/>
                </a:rPr>
                <a:t>Read</a:t>
              </a:r>
            </a:p>
          </p:txBody>
        </p:sp>
        <p:sp>
          <p:nvSpPr>
            <p:cNvPr id="23565" name="Rectangle 13"/>
            <p:cNvSpPr>
              <a:spLocks noChangeArrowheads="1"/>
            </p:cNvSpPr>
            <p:nvPr/>
          </p:nvSpPr>
          <p:spPr bwMode="auto">
            <a:xfrm>
              <a:off x="5603875" y="1227138"/>
              <a:ext cx="571500" cy="2651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defTabSz="762000" eaLnBrk="0" hangingPunct="0">
                <a:lnSpc>
                  <a:spcPct val="101000"/>
                </a:lnSpc>
              </a:pPr>
              <a:r>
                <a:rPr kumimoji="1" lang="en-US" altLang="ko-KR" sz="1400" b="1">
                  <a:ea typeface="Gulim" pitchFamily="34" charset="-127"/>
                </a:rPr>
                <a:t>Write</a:t>
              </a:r>
            </a:p>
          </p:txBody>
        </p:sp>
        <p:sp>
          <p:nvSpPr>
            <p:cNvPr id="23566" name="Rectangle 14"/>
            <p:cNvSpPr>
              <a:spLocks noChangeArrowheads="1"/>
            </p:cNvSpPr>
            <p:nvPr/>
          </p:nvSpPr>
          <p:spPr bwMode="auto">
            <a:xfrm>
              <a:off x="3635375" y="1878013"/>
              <a:ext cx="1273175" cy="2159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7" name="Rectangle 15"/>
            <p:cNvSpPr>
              <a:spLocks noChangeArrowheads="1"/>
            </p:cNvSpPr>
            <p:nvPr/>
          </p:nvSpPr>
          <p:spPr bwMode="auto">
            <a:xfrm>
              <a:off x="4092575" y="1868488"/>
              <a:ext cx="384175" cy="24288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spAutoFit/>
            </a:bodyPr>
            <a:lstStyle/>
            <a:p>
              <a:pPr defTabSz="762000" eaLnBrk="0" hangingPunct="0">
                <a:lnSpc>
                  <a:spcPct val="90000"/>
                </a:lnSpc>
              </a:pPr>
              <a:r>
                <a:rPr kumimoji="1" lang="en-US" altLang="ko-KR" sz="1400" b="1">
                  <a:ea typeface="Gulim" pitchFamily="34" charset="-127"/>
                </a:rPr>
                <a:t>DR</a:t>
              </a:r>
            </a:p>
          </p:txBody>
        </p:sp>
        <p:sp>
          <p:nvSpPr>
            <p:cNvPr id="23568" name="Line 16"/>
            <p:cNvSpPr>
              <a:spLocks noChangeShapeType="1"/>
            </p:cNvSpPr>
            <p:nvPr/>
          </p:nvSpPr>
          <p:spPr bwMode="auto">
            <a:xfrm>
              <a:off x="3968750" y="1508125"/>
              <a:ext cx="0" cy="3524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9" name="Line 17"/>
            <p:cNvSpPr>
              <a:spLocks noChangeShapeType="1"/>
            </p:cNvSpPr>
            <p:nvPr/>
          </p:nvSpPr>
          <p:spPr bwMode="auto">
            <a:xfrm flipV="1">
              <a:off x="4584700" y="1482725"/>
              <a:ext cx="0" cy="395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6264275"/>
            <a:ext cx="2133600" cy="365125"/>
          </a:xfrm>
        </p:spPr>
        <p:txBody>
          <a:bodyPr/>
          <a:lstStyle/>
          <a:p>
            <a:pPr>
              <a:defRPr/>
            </a:pPr>
            <a:fld id="{E9FFB97B-D5FB-43E1-B596-2200E2172229}" type="slidenum">
              <a:rPr lang="ar-SA"/>
              <a:pPr>
                <a:defRPr/>
              </a:pPr>
              <a:t>17</a:t>
            </a:fld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09600" y="1295400"/>
            <a:ext cx="8534400" cy="556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914400" y="838200"/>
            <a:ext cx="6592888" cy="417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85000"/>
              </a:lnSpc>
            </a:pPr>
            <a:r>
              <a:rPr kumimoji="1" lang="en-US" altLang="ko-KR" b="1">
                <a:ea typeface="Gulim" pitchFamily="34" charset="-127"/>
              </a:rPr>
              <a:t>Summary of Register Transfer </a:t>
            </a:r>
            <a:r>
              <a:rPr kumimoji="1" lang="en-US" altLang="ko-KR" sz="2800" b="1">
                <a:ea typeface="Gulim" pitchFamily="34" charset="-127"/>
              </a:rPr>
              <a:t>Microoperations</a:t>
            </a:r>
            <a:endParaRPr kumimoji="1" lang="en-US" altLang="ko-KR" b="1">
              <a:ea typeface="Gulim" pitchFamily="34" charset="-127"/>
            </a:endParaRPr>
          </a:p>
        </p:txBody>
      </p:sp>
      <p:sp>
        <p:nvSpPr>
          <p:cNvPr id="24581" name="Rectangle 19"/>
          <p:cNvSpPr>
            <a:spLocks noChangeArrowheads="1"/>
          </p:cNvSpPr>
          <p:nvPr/>
        </p:nvSpPr>
        <p:spPr bwMode="auto">
          <a:xfrm>
            <a:off x="6542088" y="0"/>
            <a:ext cx="2466975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r" defTabSz="762000" eaLnBrk="0" hangingPunct="0">
              <a:lnSpc>
                <a:spcPct val="90000"/>
              </a:lnSpc>
            </a:pPr>
            <a:r>
              <a:rPr kumimoji="1" lang="en-US" altLang="ko-KR" sz="1400" b="1" i="1">
                <a:ea typeface="Gulim" pitchFamily="34" charset="-127"/>
              </a:rPr>
              <a:t>Bus and Memory Transfers</a:t>
            </a:r>
          </a:p>
        </p:txBody>
      </p:sp>
      <p:sp>
        <p:nvSpPr>
          <p:cNvPr id="24582" name="Rectangle 20"/>
          <p:cNvSpPr>
            <a:spLocks noChangeArrowheads="1"/>
          </p:cNvSpPr>
          <p:nvPr/>
        </p:nvSpPr>
        <p:spPr bwMode="auto">
          <a:xfrm>
            <a:off x="630238" y="1295400"/>
            <a:ext cx="8513762" cy="56292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A </a:t>
            </a:r>
            <a:r>
              <a:rPr kumimoji="1" lang="en-US" altLang="ko-KR" sz="24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24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  <a:sym typeface="Symbol" pitchFamily="18" charset="2"/>
              </a:rPr>
              <a:t> </a:t>
            </a:r>
            <a:r>
              <a:rPr kumimoji="1" lang="en-US" altLang="ko-KR" sz="24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 B	      Transfer content of reg. B into reg. A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AR </a:t>
            </a:r>
            <a:r>
              <a:rPr kumimoji="1" lang="en-US" altLang="ko-KR" sz="24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24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 DR(AD)   Transfer content of AD portion of reg. DR into reg. AR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A </a:t>
            </a:r>
            <a:r>
              <a:rPr kumimoji="1" lang="en-US" altLang="ko-KR" sz="24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24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 constant    Transfer a binary constant into reg. A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ABUS </a:t>
            </a:r>
            <a:r>
              <a:rPr kumimoji="1" lang="en-US" altLang="ko-KR" sz="24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24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 R1,	     Transfer content of R1 into bus A and, at the same time, 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R2 </a:t>
            </a:r>
            <a:r>
              <a:rPr kumimoji="1" lang="en-US" altLang="ko-KR" sz="24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24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 ABUS	      Transfer content of bus A into R2                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M[R]	                   Memory word specified by reg. R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M	                   Equivalent to M[AR]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DR </a:t>
            </a:r>
            <a:r>
              <a:rPr kumimoji="1" lang="en-US" altLang="ko-KR" sz="24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24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 M	       Memory </a:t>
            </a:r>
            <a:r>
              <a:rPr kumimoji="1" lang="en-US" altLang="ko-KR" b="1" i="1">
                <a:ea typeface="Gulim" pitchFamily="34" charset="-127"/>
              </a:rPr>
              <a:t>read</a:t>
            </a:r>
            <a:r>
              <a:rPr kumimoji="1" lang="en-US" altLang="ko-KR" b="1">
                <a:ea typeface="Gulim" pitchFamily="34" charset="-127"/>
              </a:rPr>
              <a:t> operation: transfers content of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                                     	memory word specified by AR into DR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M </a:t>
            </a:r>
            <a:r>
              <a:rPr kumimoji="1" lang="en-US" altLang="ko-KR" sz="24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24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 DR	    Memory </a:t>
            </a:r>
            <a:r>
              <a:rPr kumimoji="1" lang="en-US" altLang="ko-KR" b="1" i="1">
                <a:ea typeface="Gulim" pitchFamily="34" charset="-127"/>
              </a:rPr>
              <a:t>write</a:t>
            </a:r>
            <a:r>
              <a:rPr kumimoji="1" lang="en-US" altLang="ko-KR" b="1">
                <a:ea typeface="Gulim" pitchFamily="34" charset="-127"/>
              </a:rPr>
              <a:t> operation: transfers content of</a:t>
            </a:r>
          </a:p>
          <a:p>
            <a:pPr defTabSz="762000" eaLnBrk="0" hangingPunct="0">
              <a:lnSpc>
                <a:spcPct val="150000"/>
              </a:lnSpc>
            </a:pPr>
            <a:r>
              <a:rPr kumimoji="1" lang="en-US" altLang="ko-KR" b="1">
                <a:ea typeface="Gulim" pitchFamily="34" charset="-127"/>
              </a:rPr>
              <a:t>                                      	DR into memory word specified by AR</a:t>
            </a:r>
          </a:p>
        </p:txBody>
      </p:sp>
      <p:sp>
        <p:nvSpPr>
          <p:cNvPr id="24583" name="Line 21"/>
          <p:cNvSpPr>
            <a:spLocks noChangeShapeType="1"/>
          </p:cNvSpPr>
          <p:nvPr/>
        </p:nvSpPr>
        <p:spPr bwMode="auto">
          <a:xfrm flipH="1" flipV="1">
            <a:off x="2468563" y="1300163"/>
            <a:ext cx="46037" cy="555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System Architecture,Morris Mano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3CB863-4834-442A-9056-86098891B0E5}" type="slidenum">
              <a:rPr lang="ar-SA"/>
              <a:pPr>
                <a:defRPr/>
              </a:pPr>
              <a:t>18</a:t>
            </a:fld>
            <a:endParaRPr 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3213"/>
            <a:ext cx="8810625" cy="415925"/>
          </a:xfrm>
          <a:noFill/>
        </p:spPr>
        <p:txBody>
          <a:bodyPr lIns="63500" tIns="25400" rIns="63500" bIns="25400" anchor="t">
            <a:spAutoFit/>
          </a:bodyPr>
          <a:lstStyle/>
          <a:p>
            <a:pPr defTabSz="762000"/>
            <a:r>
              <a:rPr lang="en-US" altLang="ko-KR" sz="2400" b="1">
                <a:ea typeface="Gulim" pitchFamily="34" charset="-127"/>
              </a:rPr>
              <a:t>ARITHMETIC  MICROOPERATIONS</a:t>
            </a:r>
          </a:p>
        </p:txBody>
      </p:sp>
      <p:sp>
        <p:nvSpPr>
          <p:cNvPr id="25605" name="Rectangle 3"/>
          <p:cNvSpPr>
            <a:spLocks noChangeArrowheads="1"/>
          </p:cNvSpPr>
          <p:nvPr/>
        </p:nvSpPr>
        <p:spPr bwMode="auto">
          <a:xfrm>
            <a:off x="4519613" y="3833813"/>
            <a:ext cx="34925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Rectangle 4"/>
          <p:cNvSpPr>
            <a:spLocks noChangeArrowheads="1"/>
          </p:cNvSpPr>
          <p:nvPr/>
        </p:nvSpPr>
        <p:spPr bwMode="auto">
          <a:xfrm>
            <a:off x="4730750" y="3938588"/>
            <a:ext cx="34925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5292725" y="5441950"/>
            <a:ext cx="34925" cy="193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744538" y="1157288"/>
            <a:ext cx="5540375" cy="4175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85000"/>
              </a:lnSpc>
            </a:pPr>
            <a:r>
              <a:rPr kumimoji="1" lang="en-US" altLang="ko-KR" sz="2800" b="1">
                <a:ea typeface="Gulim" pitchFamily="34" charset="-127"/>
              </a:rPr>
              <a:t>Four types of microoperations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670050" y="1555750"/>
            <a:ext cx="36513" cy="15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1658938" y="1884363"/>
            <a:ext cx="6435725" cy="2611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381000" indent="-381000" defTabSz="152400" eaLnBrk="0" hangingPunct="0">
              <a:lnSpc>
                <a:spcPct val="86000"/>
              </a:lnSpc>
              <a:spcBef>
                <a:spcPct val="41000"/>
              </a:spcBef>
            </a:pPr>
            <a:r>
              <a:rPr kumimoji="1" lang="en-US" altLang="ko-KR" sz="2800" b="1">
                <a:ea typeface="Gulim" pitchFamily="34" charset="-127"/>
              </a:rPr>
              <a:t>- Register transfer microoperations</a:t>
            </a:r>
          </a:p>
          <a:p>
            <a:pPr marL="381000" indent="-381000" defTabSz="152400" eaLnBrk="0" hangingPunct="0">
              <a:lnSpc>
                <a:spcPct val="86000"/>
              </a:lnSpc>
              <a:spcBef>
                <a:spcPct val="41000"/>
              </a:spcBef>
            </a:pPr>
            <a:r>
              <a:rPr kumimoji="1" lang="en-US" altLang="ko-KR" sz="2800" b="1">
                <a:ea typeface="Gulim" pitchFamily="34" charset="-127"/>
              </a:rPr>
              <a:t>- Arithmetic microoperations</a:t>
            </a:r>
          </a:p>
          <a:p>
            <a:pPr marL="381000" indent="-381000" defTabSz="152400" eaLnBrk="0" hangingPunct="0">
              <a:lnSpc>
                <a:spcPct val="86000"/>
              </a:lnSpc>
              <a:spcBef>
                <a:spcPct val="41000"/>
              </a:spcBef>
            </a:pPr>
            <a:r>
              <a:rPr kumimoji="1" lang="en-US" altLang="ko-KR" sz="2800" b="1">
                <a:ea typeface="Gulim" pitchFamily="34" charset="-127"/>
              </a:rPr>
              <a:t>- Logic microoperations</a:t>
            </a:r>
          </a:p>
          <a:p>
            <a:pPr marL="381000" indent="-381000" defTabSz="152400" eaLnBrk="0" hangingPunct="0">
              <a:lnSpc>
                <a:spcPct val="86000"/>
              </a:lnSpc>
              <a:spcBef>
                <a:spcPct val="41000"/>
              </a:spcBef>
            </a:pPr>
            <a:r>
              <a:rPr kumimoji="1" lang="en-US" altLang="ko-KR" sz="2800" b="1">
                <a:ea typeface="Gulim" pitchFamily="34" charset="-127"/>
              </a:rPr>
              <a:t>- Shift microoperations</a:t>
            </a:r>
          </a:p>
          <a:p>
            <a:pPr marL="381000" indent="-381000" defTabSz="152400" eaLnBrk="0" latinLnBrk="1" hangingPunct="0">
              <a:lnSpc>
                <a:spcPct val="86000"/>
              </a:lnSpc>
              <a:spcBef>
                <a:spcPct val="41000"/>
              </a:spcBef>
            </a:pPr>
            <a:endParaRPr kumimoji="1" lang="en-US" altLang="ko-KR" sz="2800" b="1">
              <a:ea typeface="Gulim" pitchFamily="34" charset="-127"/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6489700" y="0"/>
            <a:ext cx="2486025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r" defTabSz="762000" eaLnBrk="0" hangingPunct="0">
              <a:lnSpc>
                <a:spcPct val="90000"/>
              </a:lnSpc>
            </a:pPr>
            <a:r>
              <a:rPr kumimoji="1" lang="en-US" altLang="ko-KR" sz="1400" b="1" i="1">
                <a:ea typeface="Gulim" pitchFamily="34" charset="-127"/>
              </a:rPr>
              <a:t>Arithmetic Microoperations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Arithmetic Microoperations</a:t>
            </a:r>
            <a:endParaRPr lang="en-US"/>
          </a:p>
        </p:txBody>
      </p:sp>
      <p:grpSp>
        <p:nvGrpSpPr>
          <p:cNvPr id="26627" name="Group 11"/>
          <p:cNvGrpSpPr>
            <a:grpSpLocks/>
          </p:cNvGrpSpPr>
          <p:nvPr/>
        </p:nvGrpSpPr>
        <p:grpSpPr bwMode="auto">
          <a:xfrm>
            <a:off x="685800" y="2438400"/>
            <a:ext cx="7924800" cy="1905000"/>
            <a:chOff x="960" y="2640"/>
            <a:chExt cx="4176" cy="1200"/>
          </a:xfrm>
        </p:grpSpPr>
        <p:grpSp>
          <p:nvGrpSpPr>
            <p:cNvPr id="26629" name="Group 12"/>
            <p:cNvGrpSpPr>
              <a:grpSpLocks/>
            </p:cNvGrpSpPr>
            <p:nvPr/>
          </p:nvGrpSpPr>
          <p:grpSpPr bwMode="auto">
            <a:xfrm>
              <a:off x="960" y="2640"/>
              <a:ext cx="4176" cy="1200"/>
              <a:chOff x="960" y="2640"/>
              <a:chExt cx="4176" cy="1200"/>
            </a:xfrm>
          </p:grpSpPr>
          <p:sp>
            <p:nvSpPr>
              <p:cNvPr id="26633" name="Rectangle 13"/>
              <p:cNvSpPr>
                <a:spLocks noChangeArrowheads="1"/>
              </p:cNvSpPr>
              <p:nvPr/>
            </p:nvSpPr>
            <p:spPr bwMode="auto">
              <a:xfrm>
                <a:off x="960" y="2832"/>
                <a:ext cx="4128" cy="1008"/>
              </a:xfrm>
              <a:prstGeom prst="rect">
                <a:avLst/>
              </a:prstGeom>
              <a:solidFill>
                <a:srgbClr val="FFCC99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1"/>
                <a:endParaRPr kumimoji="1" lang="en-US">
                  <a:solidFill>
                    <a:srgbClr val="003300"/>
                  </a:solidFill>
                  <a:latin typeface="Times New Roman" pitchFamily="18" charset="0"/>
                  <a:ea typeface="Gulim" pitchFamily="34" charset="-127"/>
                </a:endParaRPr>
              </a:p>
            </p:txBody>
          </p:sp>
          <p:sp>
            <p:nvSpPr>
              <p:cNvPr id="26634" name="Rectangle 14"/>
              <p:cNvSpPr>
                <a:spLocks noChangeArrowheads="1"/>
              </p:cNvSpPr>
              <p:nvPr/>
            </p:nvSpPr>
            <p:spPr bwMode="auto">
              <a:xfrm>
                <a:off x="960" y="2640"/>
                <a:ext cx="4128" cy="192"/>
              </a:xfrm>
              <a:prstGeom prst="rect">
                <a:avLst/>
              </a:prstGeom>
              <a:solidFill>
                <a:srgbClr val="99FFCC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1"/>
                <a:endParaRPr kumimoji="1" lang="en-US">
                  <a:solidFill>
                    <a:srgbClr val="003300"/>
                  </a:solidFill>
                  <a:latin typeface="Times New Roman" pitchFamily="18" charset="0"/>
                  <a:ea typeface="Gulim" pitchFamily="34" charset="-127"/>
                </a:endParaRPr>
              </a:p>
            </p:txBody>
          </p:sp>
          <p:sp>
            <p:nvSpPr>
              <p:cNvPr id="26635" name="Text Box 15"/>
              <p:cNvSpPr txBox="1">
                <a:spLocks noChangeArrowheads="1"/>
              </p:cNvSpPr>
              <p:nvPr/>
            </p:nvSpPr>
            <p:spPr bwMode="auto">
              <a:xfrm>
                <a:off x="960" y="2643"/>
                <a:ext cx="4176" cy="119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177800" eaLnBrk="0" hangingPunct="0">
                  <a:spcBef>
                    <a:spcPct val="50000"/>
                  </a:spcBef>
                </a:pPr>
                <a:r>
                  <a:rPr lang="ko-KR" altLang="en-US" sz="1400">
                    <a:latin typeface="Arial" charset="0"/>
                    <a:ea typeface="Gulim" pitchFamily="34" charset="-127"/>
                  </a:rPr>
                  <a:t>S</a:t>
                </a:r>
                <a:r>
                  <a:rPr lang="en-US" altLang="ko-KR" sz="1400">
                    <a:latin typeface="Arial" charset="0"/>
                    <a:ea typeface="Gulim" pitchFamily="34" charset="-127"/>
                  </a:rPr>
                  <a:t>ymbolic designation                                          Description</a:t>
                </a:r>
              </a:p>
              <a:p>
                <a:pPr marL="177800" eaLnBrk="0" hangingPunct="0">
                  <a:spcBef>
                    <a:spcPct val="50000"/>
                  </a:spcBef>
                </a:pPr>
                <a:r>
                  <a:rPr lang="en-US" altLang="ko-KR" sz="1400">
                    <a:latin typeface="Arial" charset="0"/>
                    <a:ea typeface="Gulim" pitchFamily="34" charset="-127"/>
                  </a:rPr>
                  <a:t>   R3 </a:t>
                </a:r>
                <a:r>
                  <a:rPr lang="ko-KR" altLang="en-US" sz="1400">
                    <a:latin typeface="Arial" charset="0"/>
                    <a:ea typeface="Gulim" pitchFamily="34" charset="-127"/>
                  </a:rPr>
                  <a:t>← </a:t>
                </a:r>
                <a:r>
                  <a:rPr lang="en-US" altLang="ko-KR" sz="1400">
                    <a:latin typeface="Arial" charset="0"/>
                    <a:ea typeface="Gulim" pitchFamily="34" charset="-127"/>
                  </a:rPr>
                  <a:t>R1 + R2                        Contents of R1 plus R2 transferred to R3</a:t>
                </a:r>
                <a:br>
                  <a:rPr lang="en-US" altLang="ko-KR" sz="1400">
                    <a:latin typeface="Arial" charset="0"/>
                    <a:ea typeface="Gulim" pitchFamily="34" charset="-127"/>
                  </a:rPr>
                </a:br>
                <a:r>
                  <a:rPr lang="en-US" altLang="ko-KR" sz="1400">
                    <a:latin typeface="Arial" charset="0"/>
                    <a:ea typeface="Gulim" pitchFamily="34" charset="-127"/>
                  </a:rPr>
                  <a:t>   R3 </a:t>
                </a:r>
                <a:r>
                  <a:rPr lang="ko-KR" altLang="en-US" sz="1400">
                    <a:latin typeface="Arial" charset="0"/>
                    <a:ea typeface="Gulim" pitchFamily="34" charset="-127"/>
                  </a:rPr>
                  <a:t>← </a:t>
                </a:r>
                <a:r>
                  <a:rPr lang="en-US" altLang="ko-KR" sz="1400">
                    <a:latin typeface="Arial" charset="0"/>
                    <a:ea typeface="Gulim" pitchFamily="34" charset="-127"/>
                  </a:rPr>
                  <a:t>R1 – R2                        Contents of R1 minus R2 transferred to R3</a:t>
                </a:r>
                <a:br>
                  <a:rPr lang="en-US" altLang="ko-KR" sz="1400">
                    <a:latin typeface="Arial" charset="0"/>
                    <a:ea typeface="Gulim" pitchFamily="34" charset="-127"/>
                  </a:rPr>
                </a:br>
                <a:r>
                  <a:rPr lang="en-US" altLang="ko-KR" sz="1400">
                    <a:latin typeface="Arial" charset="0"/>
                    <a:ea typeface="Gulim" pitchFamily="34" charset="-127"/>
                  </a:rPr>
                  <a:t>   R2 </a:t>
                </a:r>
                <a:r>
                  <a:rPr lang="ko-KR" altLang="en-US" sz="1400">
                    <a:latin typeface="Arial" charset="0"/>
                    <a:ea typeface="Gulim" pitchFamily="34" charset="-127"/>
                  </a:rPr>
                  <a:t>← </a:t>
                </a:r>
                <a:r>
                  <a:rPr lang="en-US" altLang="ko-KR" sz="1400">
                    <a:latin typeface="Arial" charset="0"/>
                    <a:ea typeface="Gulim" pitchFamily="34" charset="-127"/>
                  </a:rPr>
                  <a:t>R2                                 Complement the contents of R2 (1’s complement)</a:t>
                </a:r>
                <a:br>
                  <a:rPr lang="en-US" altLang="ko-KR" sz="1400">
                    <a:latin typeface="Arial" charset="0"/>
                    <a:ea typeface="Gulim" pitchFamily="34" charset="-127"/>
                  </a:rPr>
                </a:br>
                <a:r>
                  <a:rPr lang="en-US" altLang="ko-KR" sz="1400">
                    <a:latin typeface="Arial" charset="0"/>
                    <a:ea typeface="Gulim" pitchFamily="34" charset="-127"/>
                  </a:rPr>
                  <a:t>   R2 </a:t>
                </a:r>
                <a:r>
                  <a:rPr lang="ko-KR" altLang="en-US" sz="1400">
                    <a:latin typeface="Arial" charset="0"/>
                    <a:ea typeface="Gulim" pitchFamily="34" charset="-127"/>
                  </a:rPr>
                  <a:t>← </a:t>
                </a:r>
                <a:r>
                  <a:rPr lang="en-US" altLang="ko-KR" sz="1400">
                    <a:latin typeface="Arial" charset="0"/>
                    <a:ea typeface="Gulim" pitchFamily="34" charset="-127"/>
                  </a:rPr>
                  <a:t>R2 + 1                           2’s Complement the contents of R2 (negate)</a:t>
                </a:r>
                <a:br>
                  <a:rPr lang="en-US" altLang="ko-KR" sz="1400">
                    <a:latin typeface="Arial" charset="0"/>
                    <a:ea typeface="Gulim" pitchFamily="34" charset="-127"/>
                  </a:rPr>
                </a:br>
                <a:r>
                  <a:rPr lang="en-US" altLang="ko-KR" sz="1400">
                    <a:latin typeface="Arial" charset="0"/>
                    <a:ea typeface="Gulim" pitchFamily="34" charset="-127"/>
                  </a:rPr>
                  <a:t>   R3 </a:t>
                </a:r>
                <a:r>
                  <a:rPr lang="ko-KR" altLang="en-US" sz="1400">
                    <a:latin typeface="Arial" charset="0"/>
                    <a:ea typeface="Gulim" pitchFamily="34" charset="-127"/>
                  </a:rPr>
                  <a:t>← </a:t>
                </a:r>
                <a:r>
                  <a:rPr lang="en-US" altLang="ko-KR" sz="1400">
                    <a:latin typeface="Arial" charset="0"/>
                    <a:ea typeface="Gulim" pitchFamily="34" charset="-127"/>
                  </a:rPr>
                  <a:t>R1 +  R2  + 1                 R1 plus the 2’s complement of R2 (subtract)</a:t>
                </a:r>
                <a:br>
                  <a:rPr lang="en-US" altLang="ko-KR" sz="1400">
                    <a:latin typeface="Arial" charset="0"/>
                    <a:ea typeface="Gulim" pitchFamily="34" charset="-127"/>
                  </a:rPr>
                </a:br>
                <a:r>
                  <a:rPr lang="en-US" altLang="ko-KR" sz="1400">
                    <a:latin typeface="Arial" charset="0"/>
                    <a:ea typeface="Gulim" pitchFamily="34" charset="-127"/>
                  </a:rPr>
                  <a:t>   R1 </a:t>
                </a:r>
                <a:r>
                  <a:rPr lang="ko-KR" altLang="en-US" sz="1400">
                    <a:latin typeface="Arial" charset="0"/>
                    <a:ea typeface="Gulim" pitchFamily="34" charset="-127"/>
                  </a:rPr>
                  <a:t>← </a:t>
                </a:r>
                <a:r>
                  <a:rPr lang="en-US" altLang="ko-KR" sz="1400">
                    <a:latin typeface="Arial" charset="0"/>
                    <a:ea typeface="Gulim" pitchFamily="34" charset="-127"/>
                  </a:rPr>
                  <a:t>R1 + 1                           Increment the contents of R1 by one</a:t>
                </a:r>
                <a:br>
                  <a:rPr lang="en-US" altLang="ko-KR" sz="1400">
                    <a:latin typeface="Arial" charset="0"/>
                    <a:ea typeface="Gulim" pitchFamily="34" charset="-127"/>
                  </a:rPr>
                </a:br>
                <a:r>
                  <a:rPr lang="en-US" altLang="ko-KR" sz="1400">
                    <a:latin typeface="Arial" charset="0"/>
                    <a:ea typeface="Gulim" pitchFamily="34" charset="-127"/>
                  </a:rPr>
                  <a:t>   R1 </a:t>
                </a:r>
                <a:r>
                  <a:rPr lang="ko-KR" altLang="en-US" sz="1400">
                    <a:latin typeface="Arial" charset="0"/>
                    <a:ea typeface="Gulim" pitchFamily="34" charset="-127"/>
                  </a:rPr>
                  <a:t>← </a:t>
                </a:r>
                <a:r>
                  <a:rPr lang="en-US" altLang="ko-KR" sz="1400">
                    <a:latin typeface="Arial" charset="0"/>
                    <a:ea typeface="Gulim" pitchFamily="34" charset="-127"/>
                  </a:rPr>
                  <a:t>R1 – 1                           Decrement the contents of R1 by one</a:t>
                </a:r>
              </a:p>
            </p:txBody>
          </p:sp>
        </p:grpSp>
        <p:sp>
          <p:nvSpPr>
            <p:cNvPr id="26630" name="Line 16"/>
            <p:cNvSpPr>
              <a:spLocks noChangeShapeType="1"/>
            </p:cNvSpPr>
            <p:nvPr/>
          </p:nvSpPr>
          <p:spPr bwMode="auto">
            <a:xfrm flipH="1">
              <a:off x="1428" y="31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1" name="Line 17"/>
            <p:cNvSpPr>
              <a:spLocks noChangeShapeType="1"/>
            </p:cNvSpPr>
            <p:nvPr/>
          </p:nvSpPr>
          <p:spPr bwMode="auto">
            <a:xfrm flipH="1">
              <a:off x="1428" y="328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2" name="Line 18"/>
            <p:cNvSpPr>
              <a:spLocks noChangeShapeType="1"/>
            </p:cNvSpPr>
            <p:nvPr/>
          </p:nvSpPr>
          <p:spPr bwMode="auto">
            <a:xfrm flipH="1">
              <a:off x="1700" y="342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28" name="Rectangle 19"/>
          <p:cNvSpPr>
            <a:spLocks noChangeArrowheads="1"/>
          </p:cNvSpPr>
          <p:nvPr/>
        </p:nvSpPr>
        <p:spPr bwMode="auto">
          <a:xfrm>
            <a:off x="609600" y="5105400"/>
            <a:ext cx="7924800" cy="915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>
                <a:ea typeface="Gulim" pitchFamily="34" charset="-127"/>
              </a:rPr>
              <a:t>Multiplication and division are not basic arithmetic operations</a:t>
            </a:r>
          </a:p>
          <a:p>
            <a:pPr lvl="1" latinLnBrk="1"/>
            <a:r>
              <a:rPr lang="en-US" altLang="ko-KR" b="1">
                <a:ea typeface="Gulim" pitchFamily="34" charset="-127"/>
              </a:rPr>
              <a:t>Multiplication</a:t>
            </a:r>
            <a:r>
              <a:rPr lang="en-US" altLang="ko-KR">
                <a:ea typeface="Gulim" pitchFamily="34" charset="-127"/>
              </a:rPr>
              <a:t> : R0    =  R1 * R2</a:t>
            </a:r>
          </a:p>
          <a:p>
            <a:pPr lvl="1" latinLnBrk="1"/>
            <a:r>
              <a:rPr lang="en-US" altLang="ko-KR" b="1">
                <a:ea typeface="Gulim" pitchFamily="34" charset="-127"/>
              </a:rPr>
              <a:t>Division</a:t>
            </a:r>
            <a:r>
              <a:rPr lang="en-US" altLang="ko-KR">
                <a:ea typeface="Gulim" pitchFamily="34" charset="-127"/>
              </a:rPr>
              <a:t> : R0   =   R1 / R2</a:t>
            </a:r>
            <a:r>
              <a:rPr lang="en-US" altLang="ko-KR">
                <a:solidFill>
                  <a:srgbClr val="003300"/>
                </a:solidFill>
                <a:ea typeface="Gulim" pitchFamily="34" charset="-127"/>
              </a:rPr>
              <a:t>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295275"/>
            <a:ext cx="8809038" cy="415925"/>
          </a:xfrm>
          <a:noFill/>
        </p:spPr>
        <p:txBody>
          <a:bodyPr lIns="63500" tIns="25400" rIns="63500" bIns="25400" anchor="t">
            <a:spAutoFit/>
          </a:bodyPr>
          <a:lstStyle/>
          <a:p>
            <a:pPr defTabSz="762000"/>
            <a:r>
              <a:rPr lang="en-US" altLang="ko-KR" sz="2400" b="1">
                <a:ea typeface="Gulim" pitchFamily="34" charset="-127"/>
              </a:rPr>
              <a:t>REGISTER  TRANSFER  LANGUAGE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System Architecture,Morris Mano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4E5EE-F754-4BB0-9FBC-948CE44B49C5}" type="slidenum">
              <a:rPr lang="ar-SA"/>
              <a:pPr>
                <a:defRPr/>
              </a:pPr>
              <a:t>2</a:t>
            </a:fld>
            <a:endParaRPr lang="en-US"/>
          </a:p>
        </p:txBody>
      </p:sp>
      <p:sp>
        <p:nvSpPr>
          <p:cNvPr id="14341" name="Rectangle 3"/>
          <p:cNvSpPr>
            <a:spLocks noChangeArrowheads="1"/>
          </p:cNvSpPr>
          <p:nvPr/>
        </p:nvSpPr>
        <p:spPr bwMode="auto">
          <a:xfrm>
            <a:off x="1441450" y="1768475"/>
            <a:ext cx="4549775" cy="203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- Set of registers and their functions</a:t>
            </a:r>
          </a:p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- Microoperations Set </a:t>
            </a:r>
          </a:p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      Set of allowable microoperations provided</a:t>
            </a:r>
          </a:p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      by the organization of the computer</a:t>
            </a:r>
          </a:p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- Control signals that initiate the sequence of </a:t>
            </a:r>
          </a:p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  microoperations</a:t>
            </a:r>
          </a:p>
          <a:p>
            <a:pPr defTabSz="762000" eaLnBrk="0" hangingPunct="0">
              <a:lnSpc>
                <a:spcPct val="90000"/>
              </a:lnSpc>
            </a:pPr>
            <a:endParaRPr kumimoji="1" lang="en-US" altLang="ko-KR" b="1">
              <a:ea typeface="Gulim" pitchFamily="34" charset="-127"/>
            </a:endParaRPr>
          </a:p>
          <a:p>
            <a:pPr defTabSz="762000" eaLnBrk="0" latinLnBrk="1" hangingPunct="0">
              <a:lnSpc>
                <a:spcPct val="90000"/>
              </a:lnSpc>
            </a:pPr>
            <a:endParaRPr kumimoji="1" lang="en-US" altLang="ko-KR" b="1">
              <a:ea typeface="Gulim" pitchFamily="34" charset="-127"/>
            </a:endParaRP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808038" y="4232275"/>
            <a:ext cx="3133725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29000"/>
              </a:lnSpc>
            </a:pPr>
            <a:r>
              <a:rPr kumimoji="1" lang="en-US" altLang="ko-KR" b="1">
                <a:ea typeface="Gulim" pitchFamily="34" charset="-127"/>
              </a:rPr>
              <a:t>----&gt; </a:t>
            </a:r>
            <a:r>
              <a:rPr kumimoji="1" lang="en-US" altLang="ko-KR" b="1" i="1">
                <a:ea typeface="Gulim" pitchFamily="34" charset="-127"/>
              </a:rPr>
              <a:t>Register transfer language</a:t>
            </a:r>
          </a:p>
        </p:txBody>
      </p:sp>
      <p:sp>
        <p:nvSpPr>
          <p:cNvPr id="14343" name="Rectangle 5"/>
          <p:cNvSpPr>
            <a:spLocks noChangeArrowheads="1"/>
          </p:cNvSpPr>
          <p:nvPr/>
        </p:nvSpPr>
        <p:spPr bwMode="auto">
          <a:xfrm>
            <a:off x="1776413" y="4630738"/>
            <a:ext cx="4222750" cy="1439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01000"/>
              </a:lnSpc>
            </a:pPr>
            <a:r>
              <a:rPr kumimoji="1" lang="en-US" altLang="ko-KR" b="1">
                <a:ea typeface="Gulim" pitchFamily="34" charset="-127"/>
              </a:rPr>
              <a:t>- A symbolic language </a:t>
            </a:r>
          </a:p>
          <a:p>
            <a:pPr defTabSz="762000" eaLnBrk="0" hangingPunct="0">
              <a:lnSpc>
                <a:spcPct val="101000"/>
              </a:lnSpc>
            </a:pPr>
            <a:r>
              <a:rPr kumimoji="1" lang="en-US" altLang="ko-KR" b="1">
                <a:ea typeface="Gulim" pitchFamily="34" charset="-127"/>
              </a:rPr>
              <a:t>- A convenient tool for describing the </a:t>
            </a:r>
          </a:p>
          <a:p>
            <a:pPr defTabSz="762000" eaLnBrk="0" hangingPunct="0">
              <a:lnSpc>
                <a:spcPct val="101000"/>
              </a:lnSpc>
            </a:pPr>
            <a:r>
              <a:rPr kumimoji="1" lang="en-US" altLang="ko-KR" b="1">
                <a:ea typeface="Gulim" pitchFamily="34" charset="-127"/>
              </a:rPr>
              <a:t>  internal organization of digital computers</a:t>
            </a:r>
          </a:p>
          <a:p>
            <a:pPr defTabSz="762000" eaLnBrk="0" hangingPunct="0">
              <a:lnSpc>
                <a:spcPct val="101000"/>
              </a:lnSpc>
            </a:pPr>
            <a:r>
              <a:rPr kumimoji="1" lang="en-US" altLang="ko-KR" b="1">
                <a:ea typeface="Gulim" pitchFamily="34" charset="-127"/>
              </a:rPr>
              <a:t>- Can also be used to facilitate the design </a:t>
            </a:r>
          </a:p>
          <a:p>
            <a:pPr defTabSz="762000" eaLnBrk="0" hangingPunct="0">
              <a:lnSpc>
                <a:spcPct val="101000"/>
              </a:lnSpc>
            </a:pPr>
            <a:r>
              <a:rPr kumimoji="1" lang="en-US" altLang="ko-KR" b="1">
                <a:ea typeface="Gulim" pitchFamily="34" charset="-127"/>
              </a:rPr>
              <a:t>  process of digital systems.</a:t>
            </a:r>
          </a:p>
        </p:txBody>
      </p:sp>
      <p:sp>
        <p:nvSpPr>
          <p:cNvPr id="14344" name="Rectangle 6"/>
          <p:cNvSpPr>
            <a:spLocks noChangeArrowheads="1"/>
          </p:cNvSpPr>
          <p:nvPr/>
        </p:nvSpPr>
        <p:spPr bwMode="auto">
          <a:xfrm>
            <a:off x="754063" y="1441450"/>
            <a:ext cx="5959475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Definition of the (internal) organization of a computer</a:t>
            </a:r>
          </a:p>
        </p:txBody>
      </p:sp>
      <p:sp>
        <p:nvSpPr>
          <p:cNvPr id="14345" name="Rectangle 7"/>
          <p:cNvSpPr>
            <a:spLocks noChangeArrowheads="1"/>
          </p:cNvSpPr>
          <p:nvPr/>
        </p:nvSpPr>
        <p:spPr bwMode="auto">
          <a:xfrm>
            <a:off x="754063" y="3765550"/>
            <a:ext cx="4811712" cy="584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For any function of the computer, a sequence of</a:t>
            </a:r>
          </a:p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microoperations is used to describe it</a:t>
            </a:r>
          </a:p>
        </p:txBody>
      </p:sp>
      <p:sp>
        <p:nvSpPr>
          <p:cNvPr id="14346" name="Rectangle 8"/>
          <p:cNvSpPr>
            <a:spLocks noChangeArrowheads="1"/>
          </p:cNvSpPr>
          <p:nvPr/>
        </p:nvSpPr>
        <p:spPr bwMode="auto">
          <a:xfrm>
            <a:off x="6494463" y="0"/>
            <a:ext cx="2533650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r" defTabSz="762000" eaLnBrk="0" hangingPunct="0">
              <a:lnSpc>
                <a:spcPct val="90000"/>
              </a:lnSpc>
            </a:pPr>
            <a:r>
              <a:rPr kumimoji="1" lang="en-US" altLang="ko-KR" sz="1400" b="1" i="1">
                <a:ea typeface="Gulim" pitchFamily="34" charset="-127"/>
              </a:rPr>
              <a:t>Register Transfer Language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Arithmetic Microoperations</a:t>
            </a: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 single circuit does both arithmetic addition and subtraction depending on control signals.</a:t>
            </a:r>
          </a:p>
          <a:p>
            <a:endParaRPr lang="en-US" altLang="zh-CN"/>
          </a:p>
          <a:p>
            <a:r>
              <a:rPr lang="en-US" altLang="zh-CN" b="1"/>
              <a:t>• Arithmetic addition</a:t>
            </a:r>
            <a:r>
              <a:rPr lang="en-US" altLang="zh-CN"/>
              <a:t>:</a:t>
            </a:r>
          </a:p>
          <a:p>
            <a:r>
              <a:rPr lang="en-US" altLang="zh-CN"/>
              <a:t>R3 </a:t>
            </a:r>
            <a:r>
              <a:rPr lang="en-US" altLang="zh-CN">
                <a:sym typeface="Wingdings" pitchFamily="2" charset="2"/>
              </a:rPr>
              <a:t></a:t>
            </a:r>
            <a:r>
              <a:rPr lang="en-US" altLang="zh-CN"/>
              <a:t> R1 + R2 (Here + is not logical OR. It denotes addition)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Arithmetic Microoperations</a:t>
            </a: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Arithmetic subtraction</a:t>
            </a:r>
            <a:r>
              <a:rPr lang="en-US"/>
              <a:t>:</a:t>
            </a:r>
            <a:endParaRPr lang="en-US" altLang="zh-CN"/>
          </a:p>
          <a:p>
            <a:r>
              <a:rPr lang="en-US" altLang="zh-CN"/>
              <a:t>R3 </a:t>
            </a:r>
            <a:r>
              <a:rPr lang="en-US" altLang="zh-CN">
                <a:sym typeface="Wingdings" pitchFamily="2" charset="2"/>
              </a:rPr>
              <a:t></a:t>
            </a:r>
            <a:r>
              <a:rPr lang="en-US" altLang="zh-CN"/>
              <a:t>R1 + R2  + 1</a:t>
            </a:r>
          </a:p>
          <a:p>
            <a:r>
              <a:rPr lang="en-US" altLang="zh-CN"/>
              <a:t>where R2 is the 1’s complement of R2.</a:t>
            </a:r>
          </a:p>
          <a:p>
            <a:r>
              <a:rPr lang="en-US" altLang="zh-CN"/>
              <a:t>Adding 1 to the one’s complement is equivalent to taking the 2’s complement of R2 and adding it to R1.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793038" cy="1462088"/>
          </a:xfrm>
        </p:spPr>
        <p:txBody>
          <a:bodyPr/>
          <a:lstStyle/>
          <a:p>
            <a:r>
              <a:rPr lang="en-US" b="1"/>
              <a:t>BINARY ADDER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Binary adder is constructed with full-adder circuits connected in cascade.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657600"/>
            <a:ext cx="7696200" cy="258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ADDER-SUBTRACTOR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400"/>
              <a:t>• The addition and subtraction operations cane be combined into one common circuit by including an exclusive-OR gate with each full-adder.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/>
              <a:t>XOR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/>
              <a:t>M  b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/>
              <a:t>0   0   0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/>
              <a:t>0   1   1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/>
              <a:t>1   0   1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/>
              <a:t>1   1   0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ADDER-SUBTRACTOR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 M = 0: Note that B XOR 0 = B. This is exactly the same as the binary adder with carry in C0 = 0.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M = 1: Note that B XOR 1 = B (flip all B bits). The outputs of the XOR gates are thus the 1’s complement of B. 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M = 1 also provides a carry in 1. The entire operation is: A + B + 1.</a:t>
            </a:r>
          </a:p>
          <a:p>
            <a:pPr>
              <a:lnSpc>
                <a:spcPct val="90000"/>
              </a:lnSpc>
            </a:pPr>
            <a:r>
              <a:rPr lang="en-US" altLang="zh-CN"/>
              <a:t>For unsigned number this give A-B if A&gt;=B or the 2’s complement of (B-A) if A&lt;B</a:t>
            </a:r>
          </a:p>
          <a:p>
            <a:pPr>
              <a:lnSpc>
                <a:spcPct val="90000"/>
              </a:lnSpc>
            </a:pP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ADDER-SUBTRACTOR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438400"/>
            <a:ext cx="7772400" cy="33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  <a:sym typeface="Symbol" pitchFamily="18" charset="2"/>
              </a:rPr>
              <a:t>4-bit Binary Incrementer</a:t>
            </a:r>
            <a:endParaRPr lang="en-US">
              <a:solidFill>
                <a:schemeClr val="folHlink"/>
              </a:solidFill>
              <a:sym typeface="Symbol" pitchFamily="18" charset="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>
                <a:ea typeface="Gulim" pitchFamily="34" charset="-127"/>
              </a:rPr>
              <a:t>Adds one to a number in a register</a:t>
            </a:r>
          </a:p>
          <a:p>
            <a:pPr lvl="2"/>
            <a:r>
              <a:rPr lang="en-US" altLang="ko-KR">
                <a:ea typeface="Gulim" pitchFamily="34" charset="-127"/>
              </a:rPr>
              <a:t>Sequential circuit implementation using binary counter</a:t>
            </a:r>
          </a:p>
          <a:p>
            <a:pPr lvl="2"/>
            <a:r>
              <a:rPr lang="en-US" altLang="ko-KR">
                <a:ea typeface="Gulim" pitchFamily="34" charset="-127"/>
              </a:rPr>
              <a:t>Combinational circuit implementation using Half Adder</a:t>
            </a:r>
          </a:p>
          <a:p>
            <a:pPr lvl="2"/>
            <a:r>
              <a:rPr lang="en-US" altLang="ko-KR">
                <a:ea typeface="Gulim" pitchFamily="34" charset="-127"/>
              </a:rPr>
              <a:t>The least significant HA bit is connected to logic-1</a:t>
            </a:r>
          </a:p>
          <a:p>
            <a:pPr lvl="2"/>
            <a:r>
              <a:rPr lang="en-US" altLang="ko-KR">
                <a:ea typeface="Gulim" pitchFamily="34" charset="-127"/>
              </a:rPr>
              <a:t>The output carry from one HA is connected to the input of the next-higher-order HA </a:t>
            </a:r>
            <a:endParaRPr lang="ko-KR" altLang="ko-KR">
              <a:ea typeface="Gulim" pitchFamily="34" charset="-127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  <a:sym typeface="Symbol" pitchFamily="18" charset="2"/>
              </a:rPr>
              <a:t>4-bit Binary Incrementer</a:t>
            </a:r>
            <a:endParaRPr lang="en-US">
              <a:solidFill>
                <a:schemeClr val="folHlink"/>
              </a:solidFill>
              <a:sym typeface="Symbol" pitchFamily="18" charset="2"/>
            </a:endParaRP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587375" y="3505200"/>
          <a:ext cx="6477000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71080" imgH="2806560" progId="Visio.Drawing.5">
                  <p:embed/>
                </p:oleObj>
              </mc:Choice>
              <mc:Fallback>
                <p:oleObj name="VISIO" r:id="rId2" imgW="6571080" imgH="2806560" progId="Visio.Drawing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3505200"/>
                        <a:ext cx="6477000" cy="150336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663575" y="3124200"/>
            <a:ext cx="6858000" cy="238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B3               </a:t>
            </a:r>
            <a:r>
              <a:rPr kumimoji="1" lang="en-US" altLang="ko-KR" sz="1200" b="1">
                <a:solidFill>
                  <a:srgbClr val="003366"/>
                </a:solidFill>
                <a:latin typeface="Times New Roman" pitchFamily="18" charset="0"/>
                <a:ea typeface="Gulim" pitchFamily="34" charset="-127"/>
              </a:rPr>
              <a:t>           	</a:t>
            </a: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B2              </a:t>
            </a:r>
            <a:r>
              <a:rPr kumimoji="1" lang="en-US" altLang="ko-KR" sz="1200" b="1">
                <a:solidFill>
                  <a:srgbClr val="003366"/>
                </a:solidFill>
                <a:latin typeface="Times New Roman" pitchFamily="18" charset="0"/>
                <a:ea typeface="Gulim" pitchFamily="34" charset="-127"/>
              </a:rPr>
              <a:t>            	</a:t>
            </a: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B1              </a:t>
            </a:r>
            <a:r>
              <a:rPr kumimoji="1" lang="en-US" altLang="ko-KR" sz="1200" b="1">
                <a:solidFill>
                  <a:srgbClr val="003366"/>
                </a:solidFill>
                <a:latin typeface="Times New Roman" pitchFamily="18" charset="0"/>
                <a:ea typeface="Gulim" pitchFamily="34" charset="-127"/>
              </a:rPr>
              <a:t>            	</a:t>
            </a: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B0      1</a:t>
            </a:r>
            <a:r>
              <a:rPr kumimoji="1" lang="en-US" altLang="ko-KR" sz="1200" b="1">
                <a:solidFill>
                  <a:srgbClr val="003366"/>
                </a:solidFill>
                <a:latin typeface="Times New Roman" pitchFamily="18" charset="0"/>
                <a:ea typeface="Gulim" pitchFamily="34" charset="-127"/>
              </a:rPr>
              <a:t> </a:t>
            </a:r>
          </a:p>
        </p:txBody>
      </p:sp>
      <p:sp>
        <p:nvSpPr>
          <p:cNvPr id="6149" name="AutoShape 5"/>
          <p:cNvSpPr>
            <a:spLocks noChangeArrowheads="1"/>
          </p:cNvSpPr>
          <p:nvPr/>
        </p:nvSpPr>
        <p:spPr bwMode="auto">
          <a:xfrm>
            <a:off x="7216775" y="3657600"/>
            <a:ext cx="1927225" cy="708025"/>
          </a:xfrm>
          <a:prstGeom prst="wedgeEllipseCallout">
            <a:avLst>
              <a:gd name="adj1" fmla="val -77264"/>
              <a:gd name="adj2" fmla="val -97310"/>
            </a:avLst>
          </a:prstGeom>
          <a:solidFill>
            <a:srgbClr val="00FF00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latinLnBrk="1"/>
            <a:r>
              <a:rPr kumimoji="1" lang="en-US" altLang="ko-KR" sz="1400">
                <a:latin typeface="Times New Roman" pitchFamily="18" charset="0"/>
                <a:ea typeface="Gulim" pitchFamily="34" charset="-127"/>
              </a:rPr>
              <a:t>Always added to 1</a:t>
            </a:r>
          </a:p>
        </p:txBody>
      </p:sp>
      <p:sp>
        <p:nvSpPr>
          <p:cNvPr id="6150" name="Text Box 7"/>
          <p:cNvSpPr txBox="1">
            <a:spLocks noChangeArrowheads="1"/>
          </p:cNvSpPr>
          <p:nvPr/>
        </p:nvSpPr>
        <p:spPr bwMode="auto">
          <a:xfrm>
            <a:off x="663575" y="5105400"/>
            <a:ext cx="511175" cy="184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rgbClr val="FF0000"/>
                </a:solidFill>
                <a:latin typeface="Times New Roman" pitchFamily="18" charset="0"/>
                <a:ea typeface="Gulim" pitchFamily="34" charset="-127"/>
              </a:rPr>
              <a:t>C4</a:t>
            </a:r>
          </a:p>
        </p:txBody>
      </p:sp>
      <p:sp>
        <p:nvSpPr>
          <p:cNvPr id="6151" name="Text Box 8"/>
          <p:cNvSpPr txBox="1">
            <a:spLocks noChangeArrowheads="1"/>
          </p:cNvSpPr>
          <p:nvPr/>
        </p:nvSpPr>
        <p:spPr bwMode="auto">
          <a:xfrm>
            <a:off x="1120775" y="5105400"/>
            <a:ext cx="6096000" cy="238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rgbClr val="663300"/>
                </a:solidFill>
                <a:latin typeface="Times New Roman" pitchFamily="18" charset="0"/>
                <a:ea typeface="Gulim" pitchFamily="34" charset="-127"/>
              </a:rPr>
              <a:t>S3                         	 S2                          	S1                          	 S0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System Architecture,Morris Mano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335E77-1FD2-43B2-A104-3EAC36A7CF7B}" type="slidenum">
              <a:rPr lang="ar-SA"/>
              <a:pPr>
                <a:defRPr/>
              </a:pPr>
              <a:t>28</a:t>
            </a:fld>
            <a:endParaRPr 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1530350" y="471488"/>
            <a:ext cx="5948363" cy="415925"/>
          </a:xfrm>
          <a:noFill/>
        </p:spPr>
        <p:txBody>
          <a:bodyPr lIns="63500" tIns="25400" rIns="63500" bIns="25400" anchor="t">
            <a:spAutoFit/>
          </a:bodyPr>
          <a:lstStyle/>
          <a:p>
            <a:pPr defTabSz="762000"/>
            <a:r>
              <a:rPr lang="en-US" altLang="ko-KR" sz="2400" b="1">
                <a:ea typeface="Gulim" pitchFamily="34" charset="-127"/>
              </a:rPr>
              <a:t>BINARY  ADDER</a:t>
            </a:r>
          </a:p>
        </p:txBody>
      </p:sp>
      <p:pic>
        <p:nvPicPr>
          <p:cNvPr id="34821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8525" y="1028700"/>
            <a:ext cx="6008688" cy="133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422275" y="2425700"/>
            <a:ext cx="279400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85000"/>
              </a:lnSpc>
            </a:pPr>
            <a:r>
              <a:rPr kumimoji="1" lang="en-US" altLang="ko-KR" b="1">
                <a:ea typeface="Gulim" pitchFamily="34" charset="-127"/>
              </a:rPr>
              <a:t>Binary Adder-Subtractor</a:t>
            </a:r>
          </a:p>
        </p:txBody>
      </p:sp>
      <p:pic>
        <p:nvPicPr>
          <p:cNvPr id="34823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0550" y="2646363"/>
            <a:ext cx="6400800" cy="19891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509588" y="4676775"/>
            <a:ext cx="4062412" cy="21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85000"/>
              </a:lnSpc>
            </a:pPr>
            <a:r>
              <a:rPr kumimoji="1" lang="en-US" altLang="ko-KR" b="1">
                <a:ea typeface="Gulim" pitchFamily="34" charset="-127"/>
              </a:rPr>
              <a:t>Binary Incrementer</a:t>
            </a:r>
          </a:p>
        </p:txBody>
      </p:sp>
      <p:pic>
        <p:nvPicPr>
          <p:cNvPr id="34825" name="Picture 7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2413" y="4760913"/>
            <a:ext cx="5092700" cy="1711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4826" name="Rectangle 8"/>
          <p:cNvSpPr>
            <a:spLocks noChangeArrowheads="1"/>
          </p:cNvSpPr>
          <p:nvPr/>
        </p:nvSpPr>
        <p:spPr bwMode="auto">
          <a:xfrm>
            <a:off x="420688" y="1255713"/>
            <a:ext cx="2763837" cy="2508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Binary Adder</a:t>
            </a:r>
          </a:p>
        </p:txBody>
      </p:sp>
      <p:sp>
        <p:nvSpPr>
          <p:cNvPr id="34827" name="Rectangle 9"/>
          <p:cNvSpPr>
            <a:spLocks noChangeArrowheads="1"/>
          </p:cNvSpPr>
          <p:nvPr/>
        </p:nvSpPr>
        <p:spPr bwMode="auto">
          <a:xfrm>
            <a:off x="6527800" y="0"/>
            <a:ext cx="2486025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r" defTabSz="762000" eaLnBrk="0" hangingPunct="0">
              <a:lnSpc>
                <a:spcPct val="90000"/>
              </a:lnSpc>
            </a:pPr>
            <a:r>
              <a:rPr kumimoji="1" lang="en-US" altLang="ko-KR" sz="1400" b="1" i="1">
                <a:ea typeface="Gulim" pitchFamily="34" charset="-127"/>
              </a:rPr>
              <a:t>Arithmetic Microoperations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795"/>
            <a:ext cx="5141913" cy="661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Box 4"/>
          <p:cNvSpPr txBox="1">
            <a:spLocks noChangeArrowheads="1"/>
          </p:cNvSpPr>
          <p:nvPr/>
        </p:nvSpPr>
        <p:spPr bwMode="auto">
          <a:xfrm>
            <a:off x="5715000" y="1905000"/>
            <a:ext cx="236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/>
              <a:t>D=A+Y+Cn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14325"/>
            <a:ext cx="8809038" cy="415925"/>
          </a:xfrm>
          <a:noFill/>
        </p:spPr>
        <p:txBody>
          <a:bodyPr lIns="63500" tIns="25400" rIns="63500" bIns="25400" anchor="t">
            <a:spAutoFit/>
          </a:bodyPr>
          <a:lstStyle/>
          <a:p>
            <a:pPr defTabSz="762000"/>
            <a:r>
              <a:rPr lang="en-US" altLang="ko-KR" sz="2400" b="1">
                <a:ea typeface="Gulim" pitchFamily="34" charset="-127"/>
              </a:rPr>
              <a:t>REGISTER  TRANSFER</a:t>
            </a:r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System Architecture,Morris Mano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F738E-E9C3-4EFF-802B-1DC0A72746EF}" type="slidenum">
              <a:rPr lang="ar-SA"/>
              <a:pPr>
                <a:defRPr/>
              </a:pPr>
              <a:t>3</a:t>
            </a:fld>
            <a:endParaRPr lang="en-US"/>
          </a:p>
        </p:txBody>
      </p:sp>
      <p:sp>
        <p:nvSpPr>
          <p:cNvPr id="15365" name="Rectangle 3"/>
          <p:cNvSpPr>
            <a:spLocks noChangeArrowheads="1"/>
          </p:cNvSpPr>
          <p:nvPr/>
        </p:nvSpPr>
        <p:spPr bwMode="auto">
          <a:xfrm>
            <a:off x="2387600" y="2557463"/>
            <a:ext cx="354013" cy="2428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ea typeface="Gulim" pitchFamily="34" charset="-127"/>
              </a:rPr>
              <a:t>R1</a:t>
            </a:r>
          </a:p>
        </p:txBody>
      </p:sp>
      <p:sp>
        <p:nvSpPr>
          <p:cNvPr id="15366" name="Rectangle 4"/>
          <p:cNvSpPr>
            <a:spLocks noChangeArrowheads="1"/>
          </p:cNvSpPr>
          <p:nvPr/>
        </p:nvSpPr>
        <p:spPr bwMode="auto">
          <a:xfrm>
            <a:off x="1244600" y="2559050"/>
            <a:ext cx="2865438" cy="2111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Rectangle 5"/>
          <p:cNvSpPr>
            <a:spLocks noChangeArrowheads="1"/>
          </p:cNvSpPr>
          <p:nvPr/>
        </p:nvSpPr>
        <p:spPr bwMode="auto">
          <a:xfrm>
            <a:off x="1076325" y="2362200"/>
            <a:ext cx="820738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 Register </a:t>
            </a:r>
          </a:p>
        </p:txBody>
      </p:sp>
      <p:sp>
        <p:nvSpPr>
          <p:cNvPr id="15368" name="Rectangle 6"/>
          <p:cNvSpPr>
            <a:spLocks noChangeArrowheads="1"/>
          </p:cNvSpPr>
          <p:nvPr/>
        </p:nvSpPr>
        <p:spPr bwMode="auto">
          <a:xfrm>
            <a:off x="1244600" y="3130550"/>
            <a:ext cx="2865438" cy="2111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Rectangle 7"/>
          <p:cNvSpPr>
            <a:spLocks noChangeArrowheads="1"/>
          </p:cNvSpPr>
          <p:nvPr/>
        </p:nvSpPr>
        <p:spPr bwMode="auto">
          <a:xfrm>
            <a:off x="1103313" y="3359150"/>
            <a:ext cx="1433512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Numbering of bits</a:t>
            </a:r>
          </a:p>
        </p:txBody>
      </p:sp>
      <p:sp>
        <p:nvSpPr>
          <p:cNvPr id="15370" name="Rectangle 8"/>
          <p:cNvSpPr>
            <a:spLocks noChangeArrowheads="1"/>
          </p:cNvSpPr>
          <p:nvPr/>
        </p:nvSpPr>
        <p:spPr bwMode="auto">
          <a:xfrm>
            <a:off x="5006975" y="2559050"/>
            <a:ext cx="2867025" cy="2111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Rectangle 9"/>
          <p:cNvSpPr>
            <a:spLocks noChangeArrowheads="1"/>
          </p:cNvSpPr>
          <p:nvPr/>
        </p:nvSpPr>
        <p:spPr bwMode="auto">
          <a:xfrm>
            <a:off x="4960938" y="2343150"/>
            <a:ext cx="1836737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Showing individual bits</a:t>
            </a:r>
          </a:p>
        </p:txBody>
      </p:sp>
      <p:sp>
        <p:nvSpPr>
          <p:cNvPr id="15372" name="Rectangle 10"/>
          <p:cNvSpPr>
            <a:spLocks noChangeArrowheads="1"/>
          </p:cNvSpPr>
          <p:nvPr/>
        </p:nvSpPr>
        <p:spPr bwMode="auto">
          <a:xfrm>
            <a:off x="5006975" y="3130550"/>
            <a:ext cx="2867025" cy="2111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1"/>
          <p:cNvSpPr>
            <a:spLocks noChangeShapeType="1"/>
          </p:cNvSpPr>
          <p:nvPr/>
        </p:nvSpPr>
        <p:spPr bwMode="auto">
          <a:xfrm>
            <a:off x="6413500" y="3138488"/>
            <a:ext cx="0" cy="2111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Rectangle 12"/>
          <p:cNvSpPr>
            <a:spLocks noChangeArrowheads="1"/>
          </p:cNvSpPr>
          <p:nvPr/>
        </p:nvSpPr>
        <p:spPr bwMode="auto">
          <a:xfrm>
            <a:off x="4902200" y="3359150"/>
            <a:ext cx="814388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Subfields</a:t>
            </a:r>
          </a:p>
        </p:txBody>
      </p:sp>
      <p:sp>
        <p:nvSpPr>
          <p:cNvPr id="15375" name="Rectangle 13"/>
          <p:cNvSpPr>
            <a:spLocks noChangeArrowheads="1"/>
          </p:cNvSpPr>
          <p:nvPr/>
        </p:nvSpPr>
        <p:spPr bwMode="auto">
          <a:xfrm>
            <a:off x="5456238" y="3119438"/>
            <a:ext cx="620712" cy="2428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ea typeface="Gulim" pitchFamily="34" charset="-127"/>
              </a:rPr>
              <a:t>PC(H)</a:t>
            </a:r>
          </a:p>
        </p:txBody>
      </p:sp>
      <p:sp>
        <p:nvSpPr>
          <p:cNvPr id="15376" name="Rectangle 14"/>
          <p:cNvSpPr>
            <a:spLocks noChangeArrowheads="1"/>
          </p:cNvSpPr>
          <p:nvPr/>
        </p:nvSpPr>
        <p:spPr bwMode="auto">
          <a:xfrm>
            <a:off x="6907213" y="3119438"/>
            <a:ext cx="600075" cy="2428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ea typeface="Gulim" pitchFamily="34" charset="-127"/>
              </a:rPr>
              <a:t>PC(L)</a:t>
            </a:r>
          </a:p>
        </p:txBody>
      </p:sp>
      <p:sp>
        <p:nvSpPr>
          <p:cNvPr id="15377" name="Rectangle 15"/>
          <p:cNvSpPr>
            <a:spLocks noChangeArrowheads="1"/>
          </p:cNvSpPr>
          <p:nvPr/>
        </p:nvSpPr>
        <p:spPr bwMode="auto">
          <a:xfrm>
            <a:off x="4902200" y="2933700"/>
            <a:ext cx="295275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15</a:t>
            </a:r>
          </a:p>
        </p:txBody>
      </p:sp>
      <p:sp>
        <p:nvSpPr>
          <p:cNvPr id="15378" name="Rectangle 16"/>
          <p:cNvSpPr>
            <a:spLocks noChangeArrowheads="1"/>
          </p:cNvSpPr>
          <p:nvPr/>
        </p:nvSpPr>
        <p:spPr bwMode="auto">
          <a:xfrm>
            <a:off x="6197600" y="2933700"/>
            <a:ext cx="211138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8</a:t>
            </a:r>
          </a:p>
        </p:txBody>
      </p:sp>
      <p:sp>
        <p:nvSpPr>
          <p:cNvPr id="15379" name="Rectangle 17"/>
          <p:cNvSpPr>
            <a:spLocks noChangeArrowheads="1"/>
          </p:cNvSpPr>
          <p:nvPr/>
        </p:nvSpPr>
        <p:spPr bwMode="auto">
          <a:xfrm>
            <a:off x="6397625" y="2933700"/>
            <a:ext cx="211138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7</a:t>
            </a:r>
          </a:p>
        </p:txBody>
      </p:sp>
      <p:sp>
        <p:nvSpPr>
          <p:cNvPr id="15380" name="Rectangle 18"/>
          <p:cNvSpPr>
            <a:spLocks noChangeArrowheads="1"/>
          </p:cNvSpPr>
          <p:nvPr/>
        </p:nvSpPr>
        <p:spPr bwMode="auto">
          <a:xfrm>
            <a:off x="7632700" y="2933700"/>
            <a:ext cx="211138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0</a:t>
            </a:r>
          </a:p>
        </p:txBody>
      </p:sp>
      <p:sp>
        <p:nvSpPr>
          <p:cNvPr id="15381" name="Rectangle 19"/>
          <p:cNvSpPr>
            <a:spLocks noChangeArrowheads="1"/>
          </p:cNvSpPr>
          <p:nvPr/>
        </p:nvSpPr>
        <p:spPr bwMode="auto">
          <a:xfrm>
            <a:off x="3219450" y="914400"/>
            <a:ext cx="2552700" cy="116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  - a register</a:t>
            </a:r>
          </a:p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  - portion of a register</a:t>
            </a:r>
          </a:p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  - a bit of a register</a:t>
            </a:r>
          </a:p>
          <a:p>
            <a:pPr defTabSz="762000" eaLnBrk="0" latinLnBrk="1" hangingPunct="0">
              <a:lnSpc>
                <a:spcPct val="102000"/>
              </a:lnSpc>
            </a:pPr>
            <a:endParaRPr kumimoji="1" lang="en-US" altLang="ko-KR" b="1">
              <a:ea typeface="Gulim" pitchFamily="34" charset="-127"/>
            </a:endParaRPr>
          </a:p>
        </p:txBody>
      </p:sp>
      <p:sp>
        <p:nvSpPr>
          <p:cNvPr id="15382" name="Rectangle 20"/>
          <p:cNvSpPr>
            <a:spLocks noChangeArrowheads="1"/>
          </p:cNvSpPr>
          <p:nvPr/>
        </p:nvSpPr>
        <p:spPr bwMode="auto">
          <a:xfrm>
            <a:off x="541338" y="1898650"/>
            <a:ext cx="6350000" cy="284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85000"/>
              </a:lnSpc>
            </a:pPr>
            <a:r>
              <a:rPr kumimoji="1" lang="en-US" altLang="ko-KR" b="1">
                <a:ea typeface="Gulim" pitchFamily="34" charset="-127"/>
              </a:rPr>
              <a:t>Common ways of drawing the block diagram of a register</a:t>
            </a:r>
          </a:p>
        </p:txBody>
      </p:sp>
      <p:sp>
        <p:nvSpPr>
          <p:cNvPr id="15383" name="Rectangle 21"/>
          <p:cNvSpPr>
            <a:spLocks noChangeArrowheads="1"/>
          </p:cNvSpPr>
          <p:nvPr/>
        </p:nvSpPr>
        <p:spPr bwMode="auto">
          <a:xfrm>
            <a:off x="1349375" y="4117975"/>
            <a:ext cx="6489700" cy="889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  A simultaneous transfer of all bits from the </a:t>
            </a:r>
          </a:p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  source to the destination register, during one clock pulse</a:t>
            </a:r>
          </a:p>
          <a:p>
            <a:pPr defTabSz="762000" eaLnBrk="0" latinLnBrk="1" hangingPunct="0">
              <a:lnSpc>
                <a:spcPct val="102000"/>
              </a:lnSpc>
            </a:pPr>
            <a:endParaRPr kumimoji="1" lang="en-US" altLang="ko-KR" b="1">
              <a:ea typeface="Gulim" pitchFamily="34" charset="-127"/>
            </a:endParaRPr>
          </a:p>
        </p:txBody>
      </p:sp>
      <p:sp>
        <p:nvSpPr>
          <p:cNvPr id="15384" name="Rectangle 22"/>
          <p:cNvSpPr>
            <a:spLocks noChangeArrowheads="1"/>
          </p:cNvSpPr>
          <p:nvPr/>
        </p:nvSpPr>
        <p:spPr bwMode="auto">
          <a:xfrm>
            <a:off x="1474788" y="3832225"/>
            <a:ext cx="1114425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11000"/>
              </a:lnSpc>
            </a:pPr>
            <a:r>
              <a:rPr kumimoji="1" lang="en-US" altLang="ko-KR" b="1">
                <a:ea typeface="Gulim" pitchFamily="34" charset="-127"/>
              </a:rPr>
              <a:t>R2 </a:t>
            </a:r>
            <a:r>
              <a:rPr kumimoji="1" lang="en-US" altLang="ko-KR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b="1">
                <a:latin typeface="Symbol" pitchFamily="18" charset="2"/>
                <a:ea typeface="Gulim" pitchFamily="34" charset="-127"/>
              </a:rPr>
              <a:t> </a:t>
            </a:r>
            <a:r>
              <a:rPr kumimoji="1" lang="en-US" altLang="ko-KR" b="1">
                <a:ea typeface="Gulim" pitchFamily="34" charset="-127"/>
              </a:rPr>
              <a:t>R1</a:t>
            </a:r>
          </a:p>
        </p:txBody>
      </p:sp>
      <p:sp>
        <p:nvSpPr>
          <p:cNvPr id="15385" name="Rectangle 23"/>
          <p:cNvSpPr>
            <a:spLocks noChangeArrowheads="1"/>
          </p:cNvSpPr>
          <p:nvPr/>
        </p:nvSpPr>
        <p:spPr bwMode="auto">
          <a:xfrm>
            <a:off x="1489075" y="5426075"/>
            <a:ext cx="6711950" cy="889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A binary condition(p=1) which determines when the transfer </a:t>
            </a:r>
          </a:p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	is to occur</a:t>
            </a:r>
          </a:p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If (p=1)  then  (R2 </a:t>
            </a:r>
            <a:r>
              <a:rPr kumimoji="1" lang="en-US" altLang="ko-KR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 R1)</a:t>
            </a:r>
          </a:p>
        </p:txBody>
      </p:sp>
      <p:sp>
        <p:nvSpPr>
          <p:cNvPr id="15386" name="Rectangle 24"/>
          <p:cNvSpPr>
            <a:spLocks noChangeArrowheads="1"/>
          </p:cNvSpPr>
          <p:nvPr/>
        </p:nvSpPr>
        <p:spPr bwMode="auto">
          <a:xfrm>
            <a:off x="1504950" y="4857750"/>
            <a:ext cx="1914525" cy="60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02000"/>
              </a:lnSpc>
            </a:pPr>
            <a:endParaRPr kumimoji="1" lang="en-US" altLang="ko-KR" b="1">
              <a:ea typeface="Gulim" pitchFamily="34" charset="-127"/>
            </a:endParaRPr>
          </a:p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P:        R2 </a:t>
            </a:r>
            <a:r>
              <a:rPr kumimoji="1" lang="en-US" altLang="ko-KR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 </a:t>
            </a:r>
            <a:r>
              <a:rPr kumimoji="1" lang="en-US" altLang="ko-KR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b="1">
                <a:ea typeface="Gulim" pitchFamily="34" charset="-127"/>
              </a:rPr>
              <a:t>R1</a:t>
            </a:r>
          </a:p>
        </p:txBody>
      </p:sp>
      <p:sp>
        <p:nvSpPr>
          <p:cNvPr id="15387" name="Rectangle 25"/>
          <p:cNvSpPr>
            <a:spLocks noChangeArrowheads="1"/>
          </p:cNvSpPr>
          <p:nvPr/>
        </p:nvSpPr>
        <p:spPr bwMode="auto">
          <a:xfrm>
            <a:off x="5145088" y="2565400"/>
            <a:ext cx="2636837" cy="242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ea typeface="Gulim" pitchFamily="34" charset="-127"/>
              </a:rPr>
              <a:t>7     6     5     4     3     2     1     0</a:t>
            </a:r>
          </a:p>
        </p:txBody>
      </p:sp>
      <p:sp>
        <p:nvSpPr>
          <p:cNvPr id="15388" name="Rectangle 26"/>
          <p:cNvSpPr>
            <a:spLocks noChangeArrowheads="1"/>
          </p:cNvSpPr>
          <p:nvPr/>
        </p:nvSpPr>
        <p:spPr bwMode="auto">
          <a:xfrm>
            <a:off x="2430463" y="3119438"/>
            <a:ext cx="354012" cy="2428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ea typeface="Gulim" pitchFamily="34" charset="-127"/>
              </a:rPr>
              <a:t>R2</a:t>
            </a:r>
          </a:p>
        </p:txBody>
      </p:sp>
      <p:sp>
        <p:nvSpPr>
          <p:cNvPr id="15389" name="Rectangle 27"/>
          <p:cNvSpPr>
            <a:spLocks noChangeArrowheads="1"/>
          </p:cNvSpPr>
          <p:nvPr/>
        </p:nvSpPr>
        <p:spPr bwMode="auto">
          <a:xfrm>
            <a:off x="1233488" y="2933700"/>
            <a:ext cx="295275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15</a:t>
            </a:r>
          </a:p>
        </p:txBody>
      </p:sp>
      <p:sp>
        <p:nvSpPr>
          <p:cNvPr id="15390" name="Rectangle 28"/>
          <p:cNvSpPr>
            <a:spLocks noChangeArrowheads="1"/>
          </p:cNvSpPr>
          <p:nvPr/>
        </p:nvSpPr>
        <p:spPr bwMode="auto">
          <a:xfrm>
            <a:off x="3886200" y="2941638"/>
            <a:ext cx="211138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0</a:t>
            </a:r>
          </a:p>
        </p:txBody>
      </p:sp>
      <p:sp>
        <p:nvSpPr>
          <p:cNvPr id="15391" name="Rectangle 29"/>
          <p:cNvSpPr>
            <a:spLocks noChangeArrowheads="1"/>
          </p:cNvSpPr>
          <p:nvPr/>
        </p:nvSpPr>
        <p:spPr bwMode="auto">
          <a:xfrm>
            <a:off x="485775" y="922338"/>
            <a:ext cx="2860675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Designation of a register</a:t>
            </a:r>
          </a:p>
        </p:txBody>
      </p:sp>
      <p:sp>
        <p:nvSpPr>
          <p:cNvPr id="15392" name="Rectangle 30"/>
          <p:cNvSpPr>
            <a:spLocks noChangeArrowheads="1"/>
          </p:cNvSpPr>
          <p:nvPr/>
        </p:nvSpPr>
        <p:spPr bwMode="auto">
          <a:xfrm>
            <a:off x="450850" y="3595688"/>
            <a:ext cx="4308475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  Representation of a transfer(parallel)</a:t>
            </a:r>
          </a:p>
        </p:txBody>
      </p:sp>
      <p:sp>
        <p:nvSpPr>
          <p:cNvPr id="15393" name="Rectangle 31"/>
          <p:cNvSpPr>
            <a:spLocks noChangeArrowheads="1"/>
          </p:cNvSpPr>
          <p:nvPr/>
        </p:nvSpPr>
        <p:spPr bwMode="auto">
          <a:xfrm>
            <a:off x="557213" y="4797425"/>
            <a:ext cx="5768975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b="1">
                <a:ea typeface="Gulim" pitchFamily="34" charset="-127"/>
              </a:rPr>
              <a:t>Representation of a controlled(conditional) transfer</a:t>
            </a:r>
          </a:p>
        </p:txBody>
      </p:sp>
      <p:sp>
        <p:nvSpPr>
          <p:cNvPr id="15394" name="Rectangle 32"/>
          <p:cNvSpPr>
            <a:spLocks noChangeArrowheads="1"/>
          </p:cNvSpPr>
          <p:nvPr/>
        </p:nvSpPr>
        <p:spPr bwMode="auto">
          <a:xfrm>
            <a:off x="7369175" y="0"/>
            <a:ext cx="1649413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r" defTabSz="762000" eaLnBrk="0" hangingPunct="0">
              <a:lnSpc>
                <a:spcPct val="90000"/>
              </a:lnSpc>
            </a:pPr>
            <a:r>
              <a:rPr kumimoji="1" lang="en-US" altLang="ko-KR" sz="1400" b="1" i="1">
                <a:ea typeface="Gulim" pitchFamily="34" charset="-127"/>
              </a:rPr>
              <a:t>Register Transfer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B88356-59DB-46E3-8907-9C1C1B11E1E3}" type="slidenum">
              <a:rPr lang="ar-SA"/>
              <a:pPr>
                <a:defRPr/>
              </a:pPr>
              <a:t>30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3688"/>
            <a:ext cx="8810625" cy="415925"/>
          </a:xfrm>
          <a:noFill/>
        </p:spPr>
        <p:txBody>
          <a:bodyPr lIns="63500" tIns="25400" rIns="63500" bIns="25400" anchor="t">
            <a:spAutoFit/>
          </a:bodyPr>
          <a:lstStyle/>
          <a:p>
            <a:pPr defTabSz="762000"/>
            <a:r>
              <a:rPr lang="en-US" altLang="ko-KR" sz="2400" b="1">
                <a:ea typeface="Gulim" pitchFamily="34" charset="-127"/>
              </a:rPr>
              <a:t>ARITHMETIC  CIRCUIT</a:t>
            </a: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1117600" y="4657725"/>
            <a:ext cx="5610225" cy="18780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4"/>
          <p:cNvSpPr>
            <a:spLocks noChangeShapeType="1"/>
          </p:cNvSpPr>
          <p:nvPr/>
        </p:nvSpPr>
        <p:spPr bwMode="auto">
          <a:xfrm>
            <a:off x="1117600" y="4889500"/>
            <a:ext cx="5610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Rectangle 5"/>
          <p:cNvSpPr>
            <a:spLocks noChangeArrowheads="1"/>
          </p:cNvSpPr>
          <p:nvPr/>
        </p:nvSpPr>
        <p:spPr bwMode="auto">
          <a:xfrm>
            <a:off x="4062413" y="1357313"/>
            <a:ext cx="700087" cy="5699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4025900" y="1339850"/>
            <a:ext cx="3206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S1</a:t>
            </a:r>
          </a:p>
        </p:txBody>
      </p:sp>
      <p:sp>
        <p:nvSpPr>
          <p:cNvPr id="36872" name="Rectangle 7"/>
          <p:cNvSpPr>
            <a:spLocks noChangeArrowheads="1"/>
          </p:cNvSpPr>
          <p:nvPr/>
        </p:nvSpPr>
        <p:spPr bwMode="auto">
          <a:xfrm>
            <a:off x="4025900" y="1428750"/>
            <a:ext cx="3206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S0</a:t>
            </a:r>
          </a:p>
        </p:txBody>
      </p:sp>
      <p:sp>
        <p:nvSpPr>
          <p:cNvPr id="36873" name="Rectangle 8"/>
          <p:cNvSpPr>
            <a:spLocks noChangeArrowheads="1"/>
          </p:cNvSpPr>
          <p:nvPr/>
        </p:nvSpPr>
        <p:spPr bwMode="auto">
          <a:xfrm>
            <a:off x="4025900" y="1541463"/>
            <a:ext cx="2444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0</a:t>
            </a:r>
          </a:p>
        </p:txBody>
      </p:sp>
      <p:sp>
        <p:nvSpPr>
          <p:cNvPr id="36874" name="Rectangle 9"/>
          <p:cNvSpPr>
            <a:spLocks noChangeArrowheads="1"/>
          </p:cNvSpPr>
          <p:nvPr/>
        </p:nvSpPr>
        <p:spPr bwMode="auto">
          <a:xfrm>
            <a:off x="4025900" y="1625600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1</a:t>
            </a:r>
          </a:p>
        </p:txBody>
      </p:sp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4025900" y="1701800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2</a:t>
            </a:r>
          </a:p>
        </p:txBody>
      </p:sp>
      <p:sp>
        <p:nvSpPr>
          <p:cNvPr id="36876" name="Rectangle 11"/>
          <p:cNvSpPr>
            <a:spLocks noChangeArrowheads="1"/>
          </p:cNvSpPr>
          <p:nvPr/>
        </p:nvSpPr>
        <p:spPr bwMode="auto">
          <a:xfrm>
            <a:off x="4014788" y="1778000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3</a:t>
            </a:r>
          </a:p>
        </p:txBody>
      </p:sp>
      <p:sp>
        <p:nvSpPr>
          <p:cNvPr id="36877" name="Line 12"/>
          <p:cNvSpPr>
            <a:spLocks noChangeShapeType="1"/>
          </p:cNvSpPr>
          <p:nvPr/>
        </p:nvSpPr>
        <p:spPr bwMode="auto">
          <a:xfrm flipH="1">
            <a:off x="3851275" y="1436688"/>
            <a:ext cx="2079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Line 13"/>
          <p:cNvSpPr>
            <a:spLocks noChangeShapeType="1"/>
          </p:cNvSpPr>
          <p:nvPr/>
        </p:nvSpPr>
        <p:spPr bwMode="auto">
          <a:xfrm flipH="1">
            <a:off x="3638550" y="1514475"/>
            <a:ext cx="4206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Line 14"/>
          <p:cNvSpPr>
            <a:spLocks noChangeShapeType="1"/>
          </p:cNvSpPr>
          <p:nvPr/>
        </p:nvSpPr>
        <p:spPr bwMode="auto">
          <a:xfrm flipH="1">
            <a:off x="2344738" y="1631950"/>
            <a:ext cx="1714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Line 15"/>
          <p:cNvSpPr>
            <a:spLocks noChangeShapeType="1"/>
          </p:cNvSpPr>
          <p:nvPr/>
        </p:nvSpPr>
        <p:spPr bwMode="auto">
          <a:xfrm flipH="1">
            <a:off x="3021013" y="1706563"/>
            <a:ext cx="10382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Line 16"/>
          <p:cNvSpPr>
            <a:spLocks noChangeShapeType="1"/>
          </p:cNvSpPr>
          <p:nvPr/>
        </p:nvSpPr>
        <p:spPr bwMode="auto">
          <a:xfrm flipH="1">
            <a:off x="3236913" y="1792288"/>
            <a:ext cx="8223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Line 17"/>
          <p:cNvSpPr>
            <a:spLocks noChangeShapeType="1"/>
          </p:cNvSpPr>
          <p:nvPr/>
        </p:nvSpPr>
        <p:spPr bwMode="auto">
          <a:xfrm flipH="1">
            <a:off x="3449638" y="1868488"/>
            <a:ext cx="6096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Rectangle 18"/>
          <p:cNvSpPr>
            <a:spLocks noChangeArrowheads="1"/>
          </p:cNvSpPr>
          <p:nvPr/>
        </p:nvSpPr>
        <p:spPr bwMode="auto">
          <a:xfrm>
            <a:off x="4235450" y="1533525"/>
            <a:ext cx="390525" cy="3619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4x1</a:t>
            </a:r>
          </a:p>
          <a:p>
            <a:pPr defTabSz="762000" eaLnBrk="0" latinLnBrk="1" hangingPunct="0">
              <a:lnSpc>
                <a:spcPct val="90000"/>
              </a:lnSpc>
            </a:pPr>
            <a:endParaRPr kumimoji="1" lang="en-US" altLang="ko-KR" sz="1000" b="1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36884" name="Rectangle 19"/>
          <p:cNvSpPr>
            <a:spLocks noChangeArrowheads="1"/>
          </p:cNvSpPr>
          <p:nvPr/>
        </p:nvSpPr>
        <p:spPr bwMode="auto">
          <a:xfrm>
            <a:off x="4187825" y="1636713"/>
            <a:ext cx="463550" cy="225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MUX</a:t>
            </a:r>
          </a:p>
        </p:txBody>
      </p:sp>
      <p:sp>
        <p:nvSpPr>
          <p:cNvPr id="36885" name="Line 20"/>
          <p:cNvSpPr>
            <a:spLocks noChangeShapeType="1"/>
          </p:cNvSpPr>
          <p:nvPr/>
        </p:nvSpPr>
        <p:spPr bwMode="auto">
          <a:xfrm>
            <a:off x="4760913" y="1631950"/>
            <a:ext cx="7620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1"/>
          <p:cNvSpPr>
            <a:spLocks noChangeArrowheads="1"/>
          </p:cNvSpPr>
          <p:nvPr/>
        </p:nvSpPr>
        <p:spPr bwMode="auto">
          <a:xfrm>
            <a:off x="5532438" y="1204913"/>
            <a:ext cx="711200" cy="4857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Line 22"/>
          <p:cNvSpPr>
            <a:spLocks noChangeShapeType="1"/>
          </p:cNvSpPr>
          <p:nvPr/>
        </p:nvSpPr>
        <p:spPr bwMode="auto">
          <a:xfrm flipH="1">
            <a:off x="2344738" y="1277938"/>
            <a:ext cx="31845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Rectangle 23"/>
          <p:cNvSpPr>
            <a:spLocks noChangeArrowheads="1"/>
          </p:cNvSpPr>
          <p:nvPr/>
        </p:nvSpPr>
        <p:spPr bwMode="auto">
          <a:xfrm>
            <a:off x="5470525" y="1177925"/>
            <a:ext cx="3206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X0</a:t>
            </a:r>
          </a:p>
        </p:txBody>
      </p:sp>
      <p:sp>
        <p:nvSpPr>
          <p:cNvPr id="36889" name="Rectangle 24"/>
          <p:cNvSpPr>
            <a:spLocks noChangeArrowheads="1"/>
          </p:cNvSpPr>
          <p:nvPr/>
        </p:nvSpPr>
        <p:spPr bwMode="auto">
          <a:xfrm>
            <a:off x="5470525" y="1519238"/>
            <a:ext cx="3206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Y0</a:t>
            </a:r>
          </a:p>
        </p:txBody>
      </p:sp>
      <p:sp>
        <p:nvSpPr>
          <p:cNvPr id="36890" name="Rectangle 25"/>
          <p:cNvSpPr>
            <a:spLocks noChangeArrowheads="1"/>
          </p:cNvSpPr>
          <p:nvPr/>
        </p:nvSpPr>
        <p:spPr bwMode="auto">
          <a:xfrm>
            <a:off x="5873750" y="1177925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C0</a:t>
            </a:r>
          </a:p>
        </p:txBody>
      </p:sp>
      <p:sp>
        <p:nvSpPr>
          <p:cNvPr id="36891" name="Rectangle 26"/>
          <p:cNvSpPr>
            <a:spLocks noChangeArrowheads="1"/>
          </p:cNvSpPr>
          <p:nvPr/>
        </p:nvSpPr>
        <p:spPr bwMode="auto">
          <a:xfrm>
            <a:off x="5873750" y="1519238"/>
            <a:ext cx="3270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C1</a:t>
            </a:r>
          </a:p>
        </p:txBody>
      </p:sp>
      <p:sp>
        <p:nvSpPr>
          <p:cNvPr id="36892" name="Line 27"/>
          <p:cNvSpPr>
            <a:spLocks noChangeShapeType="1"/>
          </p:cNvSpPr>
          <p:nvPr/>
        </p:nvSpPr>
        <p:spPr bwMode="auto">
          <a:xfrm>
            <a:off x="6248400" y="1436688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Rectangle 28"/>
          <p:cNvSpPr>
            <a:spLocks noChangeArrowheads="1"/>
          </p:cNvSpPr>
          <p:nvPr/>
        </p:nvSpPr>
        <p:spPr bwMode="auto">
          <a:xfrm>
            <a:off x="6551613" y="1331913"/>
            <a:ext cx="3270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D0</a:t>
            </a:r>
          </a:p>
        </p:txBody>
      </p:sp>
      <p:sp>
        <p:nvSpPr>
          <p:cNvPr id="36894" name="Line 29"/>
          <p:cNvSpPr>
            <a:spLocks noChangeShapeType="1"/>
          </p:cNvSpPr>
          <p:nvPr/>
        </p:nvSpPr>
        <p:spPr bwMode="auto">
          <a:xfrm flipV="1">
            <a:off x="6070600" y="908050"/>
            <a:ext cx="0" cy="2952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Rectangle 30"/>
          <p:cNvSpPr>
            <a:spLocks noChangeArrowheads="1"/>
          </p:cNvSpPr>
          <p:nvPr/>
        </p:nvSpPr>
        <p:spPr bwMode="auto">
          <a:xfrm>
            <a:off x="5684838" y="1379538"/>
            <a:ext cx="350837" cy="225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FA</a:t>
            </a:r>
          </a:p>
        </p:txBody>
      </p:sp>
      <p:sp>
        <p:nvSpPr>
          <p:cNvPr id="36896" name="Rectangle 31"/>
          <p:cNvSpPr>
            <a:spLocks noChangeArrowheads="1"/>
          </p:cNvSpPr>
          <p:nvPr/>
        </p:nvSpPr>
        <p:spPr bwMode="auto">
          <a:xfrm>
            <a:off x="4062413" y="2109788"/>
            <a:ext cx="700087" cy="5699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Rectangle 32"/>
          <p:cNvSpPr>
            <a:spLocks noChangeArrowheads="1"/>
          </p:cNvSpPr>
          <p:nvPr/>
        </p:nvSpPr>
        <p:spPr bwMode="auto">
          <a:xfrm>
            <a:off x="4025900" y="2090738"/>
            <a:ext cx="3206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S1</a:t>
            </a:r>
          </a:p>
        </p:txBody>
      </p:sp>
      <p:sp>
        <p:nvSpPr>
          <p:cNvPr id="36898" name="Rectangle 33"/>
          <p:cNvSpPr>
            <a:spLocks noChangeArrowheads="1"/>
          </p:cNvSpPr>
          <p:nvPr/>
        </p:nvSpPr>
        <p:spPr bwMode="auto">
          <a:xfrm>
            <a:off x="4025900" y="2179638"/>
            <a:ext cx="3206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S0</a:t>
            </a:r>
          </a:p>
        </p:txBody>
      </p:sp>
      <p:sp>
        <p:nvSpPr>
          <p:cNvPr id="36899" name="Rectangle 34"/>
          <p:cNvSpPr>
            <a:spLocks noChangeArrowheads="1"/>
          </p:cNvSpPr>
          <p:nvPr/>
        </p:nvSpPr>
        <p:spPr bwMode="auto">
          <a:xfrm>
            <a:off x="4025900" y="2293938"/>
            <a:ext cx="2444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0</a:t>
            </a:r>
          </a:p>
        </p:txBody>
      </p:sp>
      <p:sp>
        <p:nvSpPr>
          <p:cNvPr id="36900" name="Rectangle 35"/>
          <p:cNvSpPr>
            <a:spLocks noChangeArrowheads="1"/>
          </p:cNvSpPr>
          <p:nvPr/>
        </p:nvSpPr>
        <p:spPr bwMode="auto">
          <a:xfrm>
            <a:off x="4025900" y="2376488"/>
            <a:ext cx="2444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1</a:t>
            </a:r>
          </a:p>
        </p:txBody>
      </p:sp>
      <p:sp>
        <p:nvSpPr>
          <p:cNvPr id="36901" name="Rectangle 36"/>
          <p:cNvSpPr>
            <a:spLocks noChangeArrowheads="1"/>
          </p:cNvSpPr>
          <p:nvPr/>
        </p:nvSpPr>
        <p:spPr bwMode="auto">
          <a:xfrm>
            <a:off x="4025900" y="2454275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2</a:t>
            </a:r>
          </a:p>
        </p:txBody>
      </p:sp>
      <p:sp>
        <p:nvSpPr>
          <p:cNvPr id="36902" name="Rectangle 37"/>
          <p:cNvSpPr>
            <a:spLocks noChangeArrowheads="1"/>
          </p:cNvSpPr>
          <p:nvPr/>
        </p:nvSpPr>
        <p:spPr bwMode="auto">
          <a:xfrm>
            <a:off x="4014788" y="2528888"/>
            <a:ext cx="2444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3</a:t>
            </a:r>
          </a:p>
        </p:txBody>
      </p:sp>
      <p:sp>
        <p:nvSpPr>
          <p:cNvPr id="36903" name="Line 38"/>
          <p:cNvSpPr>
            <a:spLocks noChangeShapeType="1"/>
          </p:cNvSpPr>
          <p:nvPr/>
        </p:nvSpPr>
        <p:spPr bwMode="auto">
          <a:xfrm flipH="1">
            <a:off x="3863975" y="2181225"/>
            <a:ext cx="195263" cy="3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Line 39"/>
          <p:cNvSpPr>
            <a:spLocks noChangeShapeType="1"/>
          </p:cNvSpPr>
          <p:nvPr/>
        </p:nvSpPr>
        <p:spPr bwMode="auto">
          <a:xfrm flipH="1">
            <a:off x="3649663" y="2263775"/>
            <a:ext cx="4095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Rectangle 40"/>
          <p:cNvSpPr>
            <a:spLocks noChangeArrowheads="1"/>
          </p:cNvSpPr>
          <p:nvPr/>
        </p:nvSpPr>
        <p:spPr bwMode="auto">
          <a:xfrm>
            <a:off x="4235450" y="2282825"/>
            <a:ext cx="390525" cy="3619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4x1</a:t>
            </a:r>
          </a:p>
          <a:p>
            <a:pPr defTabSz="762000" hangingPunct="0">
              <a:lnSpc>
                <a:spcPct val="90000"/>
              </a:lnSpc>
            </a:pPr>
            <a:endParaRPr kumimoji="1" lang="en-US" altLang="ko-KR" sz="1000" b="1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36906" name="Rectangle 41"/>
          <p:cNvSpPr>
            <a:spLocks noChangeArrowheads="1"/>
          </p:cNvSpPr>
          <p:nvPr/>
        </p:nvSpPr>
        <p:spPr bwMode="auto">
          <a:xfrm>
            <a:off x="4187825" y="2387600"/>
            <a:ext cx="463550" cy="225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MUX</a:t>
            </a:r>
          </a:p>
        </p:txBody>
      </p:sp>
      <p:sp>
        <p:nvSpPr>
          <p:cNvPr id="36907" name="Line 42"/>
          <p:cNvSpPr>
            <a:spLocks noChangeShapeType="1"/>
          </p:cNvSpPr>
          <p:nvPr/>
        </p:nvSpPr>
        <p:spPr bwMode="auto">
          <a:xfrm>
            <a:off x="4767263" y="2382838"/>
            <a:ext cx="7620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Rectangle 43"/>
          <p:cNvSpPr>
            <a:spLocks noChangeArrowheads="1"/>
          </p:cNvSpPr>
          <p:nvPr/>
        </p:nvSpPr>
        <p:spPr bwMode="auto">
          <a:xfrm>
            <a:off x="5532438" y="1949450"/>
            <a:ext cx="711200" cy="4921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Line 44"/>
          <p:cNvSpPr>
            <a:spLocks noChangeShapeType="1"/>
          </p:cNvSpPr>
          <p:nvPr/>
        </p:nvSpPr>
        <p:spPr bwMode="auto">
          <a:xfrm flipH="1">
            <a:off x="2344738" y="2028825"/>
            <a:ext cx="31845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Rectangle 45"/>
          <p:cNvSpPr>
            <a:spLocks noChangeArrowheads="1"/>
          </p:cNvSpPr>
          <p:nvPr/>
        </p:nvSpPr>
        <p:spPr bwMode="auto">
          <a:xfrm>
            <a:off x="5470525" y="1930400"/>
            <a:ext cx="3206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X1</a:t>
            </a:r>
          </a:p>
        </p:txBody>
      </p:sp>
      <p:sp>
        <p:nvSpPr>
          <p:cNvPr id="36911" name="Rectangle 46"/>
          <p:cNvSpPr>
            <a:spLocks noChangeArrowheads="1"/>
          </p:cNvSpPr>
          <p:nvPr/>
        </p:nvSpPr>
        <p:spPr bwMode="auto">
          <a:xfrm>
            <a:off x="5470525" y="2268538"/>
            <a:ext cx="3206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Y1</a:t>
            </a:r>
          </a:p>
        </p:txBody>
      </p:sp>
      <p:sp>
        <p:nvSpPr>
          <p:cNvPr id="36912" name="Rectangle 47"/>
          <p:cNvSpPr>
            <a:spLocks noChangeArrowheads="1"/>
          </p:cNvSpPr>
          <p:nvPr/>
        </p:nvSpPr>
        <p:spPr bwMode="auto">
          <a:xfrm>
            <a:off x="5873750" y="1930400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C1</a:t>
            </a:r>
          </a:p>
        </p:txBody>
      </p:sp>
      <p:sp>
        <p:nvSpPr>
          <p:cNvPr id="36913" name="Rectangle 48"/>
          <p:cNvSpPr>
            <a:spLocks noChangeArrowheads="1"/>
          </p:cNvSpPr>
          <p:nvPr/>
        </p:nvSpPr>
        <p:spPr bwMode="auto">
          <a:xfrm>
            <a:off x="5873750" y="2278063"/>
            <a:ext cx="3270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C2</a:t>
            </a:r>
          </a:p>
        </p:txBody>
      </p:sp>
      <p:sp>
        <p:nvSpPr>
          <p:cNvPr id="36914" name="Line 49"/>
          <p:cNvSpPr>
            <a:spLocks noChangeShapeType="1"/>
          </p:cNvSpPr>
          <p:nvPr/>
        </p:nvSpPr>
        <p:spPr bwMode="auto">
          <a:xfrm>
            <a:off x="6229350" y="2181225"/>
            <a:ext cx="3492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Rectangle 50"/>
          <p:cNvSpPr>
            <a:spLocks noChangeArrowheads="1"/>
          </p:cNvSpPr>
          <p:nvPr/>
        </p:nvSpPr>
        <p:spPr bwMode="auto">
          <a:xfrm>
            <a:off x="6551613" y="2082800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D1</a:t>
            </a:r>
          </a:p>
        </p:txBody>
      </p:sp>
      <p:sp>
        <p:nvSpPr>
          <p:cNvPr id="36916" name="Line 51"/>
          <p:cNvSpPr>
            <a:spLocks noChangeShapeType="1"/>
          </p:cNvSpPr>
          <p:nvPr/>
        </p:nvSpPr>
        <p:spPr bwMode="auto">
          <a:xfrm flipV="1">
            <a:off x="6070600" y="1692275"/>
            <a:ext cx="0" cy="25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7" name="Rectangle 52"/>
          <p:cNvSpPr>
            <a:spLocks noChangeArrowheads="1"/>
          </p:cNvSpPr>
          <p:nvPr/>
        </p:nvSpPr>
        <p:spPr bwMode="auto">
          <a:xfrm>
            <a:off x="5684838" y="2125663"/>
            <a:ext cx="350837" cy="225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FA</a:t>
            </a:r>
          </a:p>
        </p:txBody>
      </p:sp>
      <p:sp>
        <p:nvSpPr>
          <p:cNvPr id="36918" name="Rectangle 53"/>
          <p:cNvSpPr>
            <a:spLocks noChangeArrowheads="1"/>
          </p:cNvSpPr>
          <p:nvPr/>
        </p:nvSpPr>
        <p:spPr bwMode="auto">
          <a:xfrm>
            <a:off x="4062413" y="2860675"/>
            <a:ext cx="700087" cy="5699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Rectangle 54"/>
          <p:cNvSpPr>
            <a:spLocks noChangeArrowheads="1"/>
          </p:cNvSpPr>
          <p:nvPr/>
        </p:nvSpPr>
        <p:spPr bwMode="auto">
          <a:xfrm>
            <a:off x="4025900" y="2833688"/>
            <a:ext cx="3206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S1</a:t>
            </a:r>
          </a:p>
        </p:txBody>
      </p:sp>
      <p:sp>
        <p:nvSpPr>
          <p:cNvPr id="36920" name="Rectangle 55"/>
          <p:cNvSpPr>
            <a:spLocks noChangeArrowheads="1"/>
          </p:cNvSpPr>
          <p:nvPr/>
        </p:nvSpPr>
        <p:spPr bwMode="auto">
          <a:xfrm>
            <a:off x="4025900" y="2924175"/>
            <a:ext cx="3206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S0</a:t>
            </a:r>
          </a:p>
        </p:txBody>
      </p:sp>
      <p:sp>
        <p:nvSpPr>
          <p:cNvPr id="36921" name="Rectangle 56"/>
          <p:cNvSpPr>
            <a:spLocks noChangeArrowheads="1"/>
          </p:cNvSpPr>
          <p:nvPr/>
        </p:nvSpPr>
        <p:spPr bwMode="auto">
          <a:xfrm>
            <a:off x="4025900" y="3035300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0</a:t>
            </a:r>
          </a:p>
        </p:txBody>
      </p:sp>
      <p:sp>
        <p:nvSpPr>
          <p:cNvPr id="36922" name="Rectangle 57"/>
          <p:cNvSpPr>
            <a:spLocks noChangeArrowheads="1"/>
          </p:cNvSpPr>
          <p:nvPr/>
        </p:nvSpPr>
        <p:spPr bwMode="auto">
          <a:xfrm>
            <a:off x="4025900" y="3121025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1</a:t>
            </a:r>
          </a:p>
        </p:txBody>
      </p:sp>
      <p:sp>
        <p:nvSpPr>
          <p:cNvPr id="36923" name="Rectangle 58"/>
          <p:cNvSpPr>
            <a:spLocks noChangeArrowheads="1"/>
          </p:cNvSpPr>
          <p:nvPr/>
        </p:nvSpPr>
        <p:spPr bwMode="auto">
          <a:xfrm>
            <a:off x="4025900" y="3197225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2</a:t>
            </a:r>
          </a:p>
        </p:txBody>
      </p:sp>
      <p:sp>
        <p:nvSpPr>
          <p:cNvPr id="36924" name="Rectangle 59"/>
          <p:cNvSpPr>
            <a:spLocks noChangeArrowheads="1"/>
          </p:cNvSpPr>
          <p:nvPr/>
        </p:nvSpPr>
        <p:spPr bwMode="auto">
          <a:xfrm>
            <a:off x="4014788" y="3273425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3</a:t>
            </a:r>
          </a:p>
        </p:txBody>
      </p:sp>
      <p:sp>
        <p:nvSpPr>
          <p:cNvPr id="36925" name="Line 60"/>
          <p:cNvSpPr>
            <a:spLocks noChangeShapeType="1"/>
          </p:cNvSpPr>
          <p:nvPr/>
        </p:nvSpPr>
        <p:spPr bwMode="auto">
          <a:xfrm flipH="1">
            <a:off x="3846513" y="2932113"/>
            <a:ext cx="2127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26" name="Line 61"/>
          <p:cNvSpPr>
            <a:spLocks noChangeShapeType="1"/>
          </p:cNvSpPr>
          <p:nvPr/>
        </p:nvSpPr>
        <p:spPr bwMode="auto">
          <a:xfrm flipH="1">
            <a:off x="3657600" y="3008313"/>
            <a:ext cx="401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27" name="Rectangle 62"/>
          <p:cNvSpPr>
            <a:spLocks noChangeArrowheads="1"/>
          </p:cNvSpPr>
          <p:nvPr/>
        </p:nvSpPr>
        <p:spPr bwMode="auto">
          <a:xfrm>
            <a:off x="4235450" y="3028950"/>
            <a:ext cx="390525" cy="3619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4x1</a:t>
            </a:r>
          </a:p>
          <a:p>
            <a:pPr defTabSz="762000" hangingPunct="0">
              <a:lnSpc>
                <a:spcPct val="90000"/>
              </a:lnSpc>
            </a:pPr>
            <a:endParaRPr kumimoji="1" lang="en-US" altLang="ko-KR" sz="1000" b="1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36928" name="Rectangle 63"/>
          <p:cNvSpPr>
            <a:spLocks noChangeArrowheads="1"/>
          </p:cNvSpPr>
          <p:nvPr/>
        </p:nvSpPr>
        <p:spPr bwMode="auto">
          <a:xfrm>
            <a:off x="4187825" y="3132138"/>
            <a:ext cx="463550" cy="225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MUX</a:t>
            </a:r>
          </a:p>
        </p:txBody>
      </p:sp>
      <p:sp>
        <p:nvSpPr>
          <p:cNvPr id="36929" name="Line 64"/>
          <p:cNvSpPr>
            <a:spLocks noChangeShapeType="1"/>
          </p:cNvSpPr>
          <p:nvPr/>
        </p:nvSpPr>
        <p:spPr bwMode="auto">
          <a:xfrm>
            <a:off x="4767263" y="3133725"/>
            <a:ext cx="7620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30" name="Rectangle 65"/>
          <p:cNvSpPr>
            <a:spLocks noChangeArrowheads="1"/>
          </p:cNvSpPr>
          <p:nvPr/>
        </p:nvSpPr>
        <p:spPr bwMode="auto">
          <a:xfrm>
            <a:off x="5532438" y="2700338"/>
            <a:ext cx="711200" cy="4937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31" name="Line 66"/>
          <p:cNvSpPr>
            <a:spLocks noChangeShapeType="1"/>
          </p:cNvSpPr>
          <p:nvPr/>
        </p:nvSpPr>
        <p:spPr bwMode="auto">
          <a:xfrm flipH="1">
            <a:off x="2344738" y="2771775"/>
            <a:ext cx="31845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32" name="Rectangle 67"/>
          <p:cNvSpPr>
            <a:spLocks noChangeArrowheads="1"/>
          </p:cNvSpPr>
          <p:nvPr/>
        </p:nvSpPr>
        <p:spPr bwMode="auto">
          <a:xfrm>
            <a:off x="5470525" y="2676525"/>
            <a:ext cx="3206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X2</a:t>
            </a:r>
          </a:p>
        </p:txBody>
      </p:sp>
      <p:sp>
        <p:nvSpPr>
          <p:cNvPr id="36933" name="Rectangle 68"/>
          <p:cNvSpPr>
            <a:spLocks noChangeArrowheads="1"/>
          </p:cNvSpPr>
          <p:nvPr/>
        </p:nvSpPr>
        <p:spPr bwMode="auto">
          <a:xfrm>
            <a:off x="5476875" y="3027363"/>
            <a:ext cx="3206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Y2</a:t>
            </a:r>
          </a:p>
        </p:txBody>
      </p:sp>
      <p:sp>
        <p:nvSpPr>
          <p:cNvPr id="36934" name="Rectangle 69"/>
          <p:cNvSpPr>
            <a:spLocks noChangeArrowheads="1"/>
          </p:cNvSpPr>
          <p:nvPr/>
        </p:nvSpPr>
        <p:spPr bwMode="auto">
          <a:xfrm>
            <a:off x="5873750" y="2676525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C2</a:t>
            </a:r>
          </a:p>
        </p:txBody>
      </p:sp>
      <p:sp>
        <p:nvSpPr>
          <p:cNvPr id="36935" name="Rectangle 70"/>
          <p:cNvSpPr>
            <a:spLocks noChangeArrowheads="1"/>
          </p:cNvSpPr>
          <p:nvPr/>
        </p:nvSpPr>
        <p:spPr bwMode="auto">
          <a:xfrm>
            <a:off x="5880100" y="3027363"/>
            <a:ext cx="3270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C3</a:t>
            </a:r>
          </a:p>
        </p:txBody>
      </p:sp>
      <p:sp>
        <p:nvSpPr>
          <p:cNvPr id="36936" name="Line 71"/>
          <p:cNvSpPr>
            <a:spLocks noChangeShapeType="1"/>
          </p:cNvSpPr>
          <p:nvPr/>
        </p:nvSpPr>
        <p:spPr bwMode="auto">
          <a:xfrm>
            <a:off x="6235700" y="2932113"/>
            <a:ext cx="3429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37" name="Rectangle 72"/>
          <p:cNvSpPr>
            <a:spLocks noChangeArrowheads="1"/>
          </p:cNvSpPr>
          <p:nvPr/>
        </p:nvSpPr>
        <p:spPr bwMode="auto">
          <a:xfrm>
            <a:off x="6551613" y="2833688"/>
            <a:ext cx="3270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D2</a:t>
            </a:r>
          </a:p>
        </p:txBody>
      </p:sp>
      <p:sp>
        <p:nvSpPr>
          <p:cNvPr id="36938" name="Line 73"/>
          <p:cNvSpPr>
            <a:spLocks noChangeShapeType="1"/>
          </p:cNvSpPr>
          <p:nvPr/>
        </p:nvSpPr>
        <p:spPr bwMode="auto">
          <a:xfrm flipV="1">
            <a:off x="6070600" y="2444750"/>
            <a:ext cx="0" cy="25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39" name="Rectangle 74"/>
          <p:cNvSpPr>
            <a:spLocks noChangeArrowheads="1"/>
          </p:cNvSpPr>
          <p:nvPr/>
        </p:nvSpPr>
        <p:spPr bwMode="auto">
          <a:xfrm>
            <a:off x="5684838" y="2874963"/>
            <a:ext cx="350837" cy="225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FA</a:t>
            </a:r>
          </a:p>
        </p:txBody>
      </p:sp>
      <p:sp>
        <p:nvSpPr>
          <p:cNvPr id="36940" name="Rectangle 75"/>
          <p:cNvSpPr>
            <a:spLocks noChangeArrowheads="1"/>
          </p:cNvSpPr>
          <p:nvPr/>
        </p:nvSpPr>
        <p:spPr bwMode="auto">
          <a:xfrm>
            <a:off x="4062413" y="3613150"/>
            <a:ext cx="700087" cy="5683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41" name="Rectangle 76"/>
          <p:cNvSpPr>
            <a:spLocks noChangeArrowheads="1"/>
          </p:cNvSpPr>
          <p:nvPr/>
        </p:nvSpPr>
        <p:spPr bwMode="auto">
          <a:xfrm>
            <a:off x="4025900" y="3586163"/>
            <a:ext cx="3206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S1</a:t>
            </a:r>
          </a:p>
        </p:txBody>
      </p:sp>
      <p:sp>
        <p:nvSpPr>
          <p:cNvPr id="36942" name="Rectangle 77"/>
          <p:cNvSpPr>
            <a:spLocks noChangeArrowheads="1"/>
          </p:cNvSpPr>
          <p:nvPr/>
        </p:nvSpPr>
        <p:spPr bwMode="auto">
          <a:xfrm>
            <a:off x="4025900" y="3675063"/>
            <a:ext cx="3206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S0</a:t>
            </a:r>
          </a:p>
        </p:txBody>
      </p:sp>
      <p:sp>
        <p:nvSpPr>
          <p:cNvPr id="36943" name="Rectangle 78"/>
          <p:cNvSpPr>
            <a:spLocks noChangeArrowheads="1"/>
          </p:cNvSpPr>
          <p:nvPr/>
        </p:nvSpPr>
        <p:spPr bwMode="auto">
          <a:xfrm>
            <a:off x="4025900" y="3787775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0</a:t>
            </a:r>
          </a:p>
        </p:txBody>
      </p:sp>
      <p:sp>
        <p:nvSpPr>
          <p:cNvPr id="36944" name="Rectangle 79"/>
          <p:cNvSpPr>
            <a:spLocks noChangeArrowheads="1"/>
          </p:cNvSpPr>
          <p:nvPr/>
        </p:nvSpPr>
        <p:spPr bwMode="auto">
          <a:xfrm>
            <a:off x="4025900" y="3871913"/>
            <a:ext cx="2444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1</a:t>
            </a:r>
          </a:p>
        </p:txBody>
      </p:sp>
      <p:sp>
        <p:nvSpPr>
          <p:cNvPr id="36945" name="Rectangle 80"/>
          <p:cNvSpPr>
            <a:spLocks noChangeArrowheads="1"/>
          </p:cNvSpPr>
          <p:nvPr/>
        </p:nvSpPr>
        <p:spPr bwMode="auto">
          <a:xfrm>
            <a:off x="4025900" y="3946525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2</a:t>
            </a:r>
          </a:p>
        </p:txBody>
      </p:sp>
      <p:sp>
        <p:nvSpPr>
          <p:cNvPr id="36946" name="Rectangle 81"/>
          <p:cNvSpPr>
            <a:spLocks noChangeArrowheads="1"/>
          </p:cNvSpPr>
          <p:nvPr/>
        </p:nvSpPr>
        <p:spPr bwMode="auto">
          <a:xfrm>
            <a:off x="4014788" y="4024313"/>
            <a:ext cx="2444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3</a:t>
            </a:r>
          </a:p>
        </p:txBody>
      </p:sp>
      <p:sp>
        <p:nvSpPr>
          <p:cNvPr id="36947" name="Line 82"/>
          <p:cNvSpPr>
            <a:spLocks noChangeShapeType="1"/>
          </p:cNvSpPr>
          <p:nvPr/>
        </p:nvSpPr>
        <p:spPr bwMode="auto">
          <a:xfrm flipH="1">
            <a:off x="3846513" y="3684588"/>
            <a:ext cx="2127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48" name="Line 83"/>
          <p:cNvSpPr>
            <a:spLocks noChangeShapeType="1"/>
          </p:cNvSpPr>
          <p:nvPr/>
        </p:nvSpPr>
        <p:spPr bwMode="auto">
          <a:xfrm flipH="1">
            <a:off x="3657600" y="3760788"/>
            <a:ext cx="401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49" name="Rectangle 84"/>
          <p:cNvSpPr>
            <a:spLocks noChangeArrowheads="1"/>
          </p:cNvSpPr>
          <p:nvPr/>
        </p:nvSpPr>
        <p:spPr bwMode="auto">
          <a:xfrm>
            <a:off x="4235450" y="3779838"/>
            <a:ext cx="390525" cy="3619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4x1</a:t>
            </a:r>
          </a:p>
          <a:p>
            <a:pPr defTabSz="762000" hangingPunct="0">
              <a:lnSpc>
                <a:spcPct val="90000"/>
              </a:lnSpc>
            </a:pPr>
            <a:endParaRPr kumimoji="1" lang="en-US" altLang="ko-KR" sz="1000" b="1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36950" name="Rectangle 85"/>
          <p:cNvSpPr>
            <a:spLocks noChangeArrowheads="1"/>
          </p:cNvSpPr>
          <p:nvPr/>
        </p:nvSpPr>
        <p:spPr bwMode="auto">
          <a:xfrm>
            <a:off x="4187825" y="3883025"/>
            <a:ext cx="463550" cy="225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MUX</a:t>
            </a:r>
          </a:p>
        </p:txBody>
      </p:sp>
      <p:sp>
        <p:nvSpPr>
          <p:cNvPr id="36951" name="Line 86"/>
          <p:cNvSpPr>
            <a:spLocks noChangeShapeType="1"/>
          </p:cNvSpPr>
          <p:nvPr/>
        </p:nvSpPr>
        <p:spPr bwMode="auto">
          <a:xfrm>
            <a:off x="4773613" y="3878263"/>
            <a:ext cx="7366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52" name="Rectangle 87"/>
          <p:cNvSpPr>
            <a:spLocks noChangeArrowheads="1"/>
          </p:cNvSpPr>
          <p:nvPr/>
        </p:nvSpPr>
        <p:spPr bwMode="auto">
          <a:xfrm>
            <a:off x="5532438" y="3452813"/>
            <a:ext cx="711200" cy="4921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53" name="Line 88"/>
          <p:cNvSpPr>
            <a:spLocks noChangeShapeType="1"/>
          </p:cNvSpPr>
          <p:nvPr/>
        </p:nvSpPr>
        <p:spPr bwMode="auto">
          <a:xfrm flipH="1">
            <a:off x="2344738" y="3524250"/>
            <a:ext cx="31845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54" name="Rectangle 89"/>
          <p:cNvSpPr>
            <a:spLocks noChangeArrowheads="1"/>
          </p:cNvSpPr>
          <p:nvPr/>
        </p:nvSpPr>
        <p:spPr bwMode="auto">
          <a:xfrm>
            <a:off x="5470525" y="3425825"/>
            <a:ext cx="3206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X3</a:t>
            </a:r>
          </a:p>
        </p:txBody>
      </p:sp>
      <p:sp>
        <p:nvSpPr>
          <p:cNvPr id="36955" name="Rectangle 90"/>
          <p:cNvSpPr>
            <a:spLocks noChangeArrowheads="1"/>
          </p:cNvSpPr>
          <p:nvPr/>
        </p:nvSpPr>
        <p:spPr bwMode="auto">
          <a:xfrm>
            <a:off x="5476875" y="3778250"/>
            <a:ext cx="3206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Y3</a:t>
            </a:r>
          </a:p>
        </p:txBody>
      </p:sp>
      <p:sp>
        <p:nvSpPr>
          <p:cNvPr id="36956" name="Rectangle 91"/>
          <p:cNvSpPr>
            <a:spLocks noChangeArrowheads="1"/>
          </p:cNvSpPr>
          <p:nvPr/>
        </p:nvSpPr>
        <p:spPr bwMode="auto">
          <a:xfrm>
            <a:off x="5873750" y="3425825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C3</a:t>
            </a:r>
          </a:p>
        </p:txBody>
      </p:sp>
      <p:sp>
        <p:nvSpPr>
          <p:cNvPr id="36957" name="Rectangle 92"/>
          <p:cNvSpPr>
            <a:spLocks noChangeArrowheads="1"/>
          </p:cNvSpPr>
          <p:nvPr/>
        </p:nvSpPr>
        <p:spPr bwMode="auto">
          <a:xfrm>
            <a:off x="5880100" y="3778250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C4</a:t>
            </a:r>
          </a:p>
        </p:txBody>
      </p:sp>
      <p:sp>
        <p:nvSpPr>
          <p:cNvPr id="36958" name="Line 93"/>
          <p:cNvSpPr>
            <a:spLocks noChangeShapeType="1"/>
          </p:cNvSpPr>
          <p:nvPr/>
        </p:nvSpPr>
        <p:spPr bwMode="auto">
          <a:xfrm>
            <a:off x="6248400" y="3684588"/>
            <a:ext cx="330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59" name="Rectangle 94"/>
          <p:cNvSpPr>
            <a:spLocks noChangeArrowheads="1"/>
          </p:cNvSpPr>
          <p:nvPr/>
        </p:nvSpPr>
        <p:spPr bwMode="auto">
          <a:xfrm>
            <a:off x="6551613" y="3579813"/>
            <a:ext cx="3270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D3</a:t>
            </a:r>
          </a:p>
        </p:txBody>
      </p:sp>
      <p:sp>
        <p:nvSpPr>
          <p:cNvPr id="36960" name="Line 95"/>
          <p:cNvSpPr>
            <a:spLocks noChangeShapeType="1"/>
          </p:cNvSpPr>
          <p:nvPr/>
        </p:nvSpPr>
        <p:spPr bwMode="auto">
          <a:xfrm flipV="1">
            <a:off x="6070600" y="3195638"/>
            <a:ext cx="0" cy="255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61" name="Rectangle 96"/>
          <p:cNvSpPr>
            <a:spLocks noChangeArrowheads="1"/>
          </p:cNvSpPr>
          <p:nvPr/>
        </p:nvSpPr>
        <p:spPr bwMode="auto">
          <a:xfrm>
            <a:off x="5684838" y="3625850"/>
            <a:ext cx="350837" cy="225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000" b="1">
                <a:solidFill>
                  <a:srgbClr val="000000"/>
                </a:solidFill>
                <a:ea typeface="Gulim" pitchFamily="34" charset="-127"/>
              </a:rPr>
              <a:t>FA</a:t>
            </a:r>
          </a:p>
        </p:txBody>
      </p:sp>
      <p:sp>
        <p:nvSpPr>
          <p:cNvPr id="36962" name="Line 97"/>
          <p:cNvSpPr>
            <a:spLocks noChangeShapeType="1"/>
          </p:cNvSpPr>
          <p:nvPr/>
        </p:nvSpPr>
        <p:spPr bwMode="auto">
          <a:xfrm>
            <a:off x="3851275" y="1003300"/>
            <a:ext cx="0" cy="2673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63" name="Line 98"/>
          <p:cNvSpPr>
            <a:spLocks noChangeShapeType="1"/>
          </p:cNvSpPr>
          <p:nvPr/>
        </p:nvSpPr>
        <p:spPr bwMode="auto">
          <a:xfrm>
            <a:off x="3649663" y="1085850"/>
            <a:ext cx="0" cy="2670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964" name="Group 99"/>
          <p:cNvGrpSpPr>
            <a:grpSpLocks/>
          </p:cNvGrpSpPr>
          <p:nvPr/>
        </p:nvGrpSpPr>
        <p:grpSpPr bwMode="auto">
          <a:xfrm>
            <a:off x="2855913" y="1652588"/>
            <a:ext cx="201612" cy="119062"/>
            <a:chOff x="1442" y="2062"/>
            <a:chExt cx="100" cy="99"/>
          </a:xfrm>
        </p:grpSpPr>
        <p:sp>
          <p:nvSpPr>
            <p:cNvPr id="37026" name="Line 100"/>
            <p:cNvSpPr>
              <a:spLocks noChangeShapeType="1"/>
            </p:cNvSpPr>
            <p:nvPr/>
          </p:nvSpPr>
          <p:spPr bwMode="auto">
            <a:xfrm>
              <a:off x="1442" y="2070"/>
              <a:ext cx="0" cy="7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27" name="Freeform 101"/>
            <p:cNvSpPr>
              <a:spLocks/>
            </p:cNvSpPr>
            <p:nvPr/>
          </p:nvSpPr>
          <p:spPr bwMode="auto">
            <a:xfrm>
              <a:off x="1443" y="2062"/>
              <a:ext cx="68" cy="99"/>
            </a:xfrm>
            <a:custGeom>
              <a:avLst/>
              <a:gdLst>
                <a:gd name="T0" fmla="*/ 0 w 68"/>
                <a:gd name="T1" fmla="*/ 0 h 99"/>
                <a:gd name="T2" fmla="*/ 67 w 68"/>
                <a:gd name="T3" fmla="*/ 44 h 99"/>
                <a:gd name="T4" fmla="*/ 0 w 68"/>
                <a:gd name="T5" fmla="*/ 98 h 99"/>
                <a:gd name="T6" fmla="*/ 0 60000 65536"/>
                <a:gd name="T7" fmla="*/ 0 60000 65536"/>
                <a:gd name="T8" fmla="*/ 0 60000 65536"/>
                <a:gd name="T9" fmla="*/ 0 w 68"/>
                <a:gd name="T10" fmla="*/ 0 h 99"/>
                <a:gd name="T11" fmla="*/ 68 w 68"/>
                <a:gd name="T12" fmla="*/ 99 h 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" h="99">
                  <a:moveTo>
                    <a:pt x="0" y="0"/>
                  </a:moveTo>
                  <a:lnTo>
                    <a:pt x="67" y="44"/>
                  </a:lnTo>
                  <a:lnTo>
                    <a:pt x="0" y="9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8" name="Oval 102"/>
            <p:cNvSpPr>
              <a:spLocks noChangeArrowheads="1"/>
            </p:cNvSpPr>
            <p:nvPr/>
          </p:nvSpPr>
          <p:spPr bwMode="auto">
            <a:xfrm>
              <a:off x="1518" y="2096"/>
              <a:ext cx="24" cy="2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965" name="Line 103"/>
          <p:cNvSpPr>
            <a:spLocks noChangeShapeType="1"/>
          </p:cNvSpPr>
          <p:nvPr/>
        </p:nvSpPr>
        <p:spPr bwMode="auto">
          <a:xfrm>
            <a:off x="3449638" y="1873250"/>
            <a:ext cx="0" cy="23653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66" name="Line 104"/>
          <p:cNvSpPr>
            <a:spLocks noChangeShapeType="1"/>
          </p:cNvSpPr>
          <p:nvPr/>
        </p:nvSpPr>
        <p:spPr bwMode="auto">
          <a:xfrm flipH="1">
            <a:off x="3240088" y="1797050"/>
            <a:ext cx="7937" cy="22463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67" name="Line 105"/>
          <p:cNvSpPr>
            <a:spLocks noChangeShapeType="1"/>
          </p:cNvSpPr>
          <p:nvPr/>
        </p:nvSpPr>
        <p:spPr bwMode="auto">
          <a:xfrm flipH="1">
            <a:off x="2616200" y="1706563"/>
            <a:ext cx="2301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68" name="Line 106"/>
          <p:cNvSpPr>
            <a:spLocks noChangeShapeType="1"/>
          </p:cNvSpPr>
          <p:nvPr/>
        </p:nvSpPr>
        <p:spPr bwMode="auto">
          <a:xfrm>
            <a:off x="2628900" y="1636713"/>
            <a:ext cx="1588" cy="698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69" name="Line 107"/>
          <p:cNvSpPr>
            <a:spLocks noChangeShapeType="1"/>
          </p:cNvSpPr>
          <p:nvPr/>
        </p:nvSpPr>
        <p:spPr bwMode="auto">
          <a:xfrm flipH="1">
            <a:off x="2344738" y="1081088"/>
            <a:ext cx="13096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0" name="Line 108"/>
          <p:cNvSpPr>
            <a:spLocks noChangeShapeType="1"/>
          </p:cNvSpPr>
          <p:nvPr/>
        </p:nvSpPr>
        <p:spPr bwMode="auto">
          <a:xfrm flipH="1">
            <a:off x="2344738" y="996950"/>
            <a:ext cx="15097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1" name="Line 109"/>
          <p:cNvSpPr>
            <a:spLocks noChangeShapeType="1"/>
          </p:cNvSpPr>
          <p:nvPr/>
        </p:nvSpPr>
        <p:spPr bwMode="auto">
          <a:xfrm flipH="1">
            <a:off x="2344738" y="920750"/>
            <a:ext cx="37306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2" name="Line 110"/>
          <p:cNvSpPr>
            <a:spLocks noChangeShapeType="1"/>
          </p:cNvSpPr>
          <p:nvPr/>
        </p:nvSpPr>
        <p:spPr bwMode="auto">
          <a:xfrm flipH="1">
            <a:off x="2344738" y="2382838"/>
            <a:ext cx="1714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3" name="Line 111"/>
          <p:cNvSpPr>
            <a:spLocks noChangeShapeType="1"/>
          </p:cNvSpPr>
          <p:nvPr/>
        </p:nvSpPr>
        <p:spPr bwMode="auto">
          <a:xfrm flipH="1">
            <a:off x="3021013" y="2459038"/>
            <a:ext cx="10382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4" name="Line 112"/>
          <p:cNvSpPr>
            <a:spLocks noChangeShapeType="1"/>
          </p:cNvSpPr>
          <p:nvPr/>
        </p:nvSpPr>
        <p:spPr bwMode="auto">
          <a:xfrm flipH="1">
            <a:off x="3224213" y="2535238"/>
            <a:ext cx="8350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5" name="Line 113"/>
          <p:cNvSpPr>
            <a:spLocks noChangeShapeType="1"/>
          </p:cNvSpPr>
          <p:nvPr/>
        </p:nvSpPr>
        <p:spPr bwMode="auto">
          <a:xfrm flipH="1">
            <a:off x="3444875" y="2619375"/>
            <a:ext cx="6143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6" name="Line 114"/>
          <p:cNvSpPr>
            <a:spLocks noChangeShapeType="1"/>
          </p:cNvSpPr>
          <p:nvPr/>
        </p:nvSpPr>
        <p:spPr bwMode="auto">
          <a:xfrm flipH="1">
            <a:off x="2652713" y="2459038"/>
            <a:ext cx="2301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7" name="Line 115"/>
          <p:cNvSpPr>
            <a:spLocks noChangeShapeType="1"/>
          </p:cNvSpPr>
          <p:nvPr/>
        </p:nvSpPr>
        <p:spPr bwMode="auto">
          <a:xfrm>
            <a:off x="2641600" y="2387600"/>
            <a:ext cx="0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8" name="Line 116"/>
          <p:cNvSpPr>
            <a:spLocks noChangeShapeType="1"/>
          </p:cNvSpPr>
          <p:nvPr/>
        </p:nvSpPr>
        <p:spPr bwMode="auto">
          <a:xfrm flipH="1">
            <a:off x="2344738" y="3133725"/>
            <a:ext cx="1714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79" name="Line 117"/>
          <p:cNvSpPr>
            <a:spLocks noChangeShapeType="1"/>
          </p:cNvSpPr>
          <p:nvPr/>
        </p:nvSpPr>
        <p:spPr bwMode="auto">
          <a:xfrm flipH="1">
            <a:off x="3021013" y="3211513"/>
            <a:ext cx="10382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0" name="Line 118"/>
          <p:cNvSpPr>
            <a:spLocks noChangeShapeType="1"/>
          </p:cNvSpPr>
          <p:nvPr/>
        </p:nvSpPr>
        <p:spPr bwMode="auto">
          <a:xfrm flipH="1">
            <a:off x="3224213" y="3286125"/>
            <a:ext cx="8350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1" name="Line 119"/>
          <p:cNvSpPr>
            <a:spLocks noChangeShapeType="1"/>
          </p:cNvSpPr>
          <p:nvPr/>
        </p:nvSpPr>
        <p:spPr bwMode="auto">
          <a:xfrm flipH="1">
            <a:off x="3438525" y="3371850"/>
            <a:ext cx="6207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2" name="Line 120"/>
          <p:cNvSpPr>
            <a:spLocks noChangeShapeType="1"/>
          </p:cNvSpPr>
          <p:nvPr/>
        </p:nvSpPr>
        <p:spPr bwMode="auto">
          <a:xfrm flipH="1">
            <a:off x="2628900" y="3211513"/>
            <a:ext cx="2047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3" name="Line 121"/>
          <p:cNvSpPr>
            <a:spLocks noChangeShapeType="1"/>
          </p:cNvSpPr>
          <p:nvPr/>
        </p:nvSpPr>
        <p:spPr bwMode="auto">
          <a:xfrm>
            <a:off x="2635250" y="3138488"/>
            <a:ext cx="0" cy="698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4" name="Line 122"/>
          <p:cNvSpPr>
            <a:spLocks noChangeShapeType="1"/>
          </p:cNvSpPr>
          <p:nvPr/>
        </p:nvSpPr>
        <p:spPr bwMode="auto">
          <a:xfrm flipH="1">
            <a:off x="2344738" y="3878263"/>
            <a:ext cx="1714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5" name="Line 123"/>
          <p:cNvSpPr>
            <a:spLocks noChangeShapeType="1"/>
          </p:cNvSpPr>
          <p:nvPr/>
        </p:nvSpPr>
        <p:spPr bwMode="auto">
          <a:xfrm flipH="1">
            <a:off x="3021013" y="3962400"/>
            <a:ext cx="10382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6" name="Line 124"/>
          <p:cNvSpPr>
            <a:spLocks noChangeShapeType="1"/>
          </p:cNvSpPr>
          <p:nvPr/>
        </p:nvSpPr>
        <p:spPr bwMode="auto">
          <a:xfrm flipH="1">
            <a:off x="2962275" y="4038600"/>
            <a:ext cx="10969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7" name="Line 125"/>
          <p:cNvSpPr>
            <a:spLocks noChangeShapeType="1"/>
          </p:cNvSpPr>
          <p:nvPr/>
        </p:nvSpPr>
        <p:spPr bwMode="auto">
          <a:xfrm flipH="1">
            <a:off x="3444875" y="4114800"/>
            <a:ext cx="6143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8" name="Line 126"/>
          <p:cNvSpPr>
            <a:spLocks noChangeShapeType="1"/>
          </p:cNvSpPr>
          <p:nvPr/>
        </p:nvSpPr>
        <p:spPr bwMode="auto">
          <a:xfrm flipH="1">
            <a:off x="2635250" y="3962400"/>
            <a:ext cx="2301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89" name="Line 127"/>
          <p:cNvSpPr>
            <a:spLocks noChangeShapeType="1"/>
          </p:cNvSpPr>
          <p:nvPr/>
        </p:nvSpPr>
        <p:spPr bwMode="auto">
          <a:xfrm>
            <a:off x="2641600" y="3884613"/>
            <a:ext cx="0" cy="73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990" name="Freeform 128"/>
          <p:cNvSpPr>
            <a:spLocks/>
          </p:cNvSpPr>
          <p:nvPr/>
        </p:nvSpPr>
        <p:spPr bwMode="auto">
          <a:xfrm>
            <a:off x="6064250" y="3959225"/>
            <a:ext cx="477838" cy="152400"/>
          </a:xfrm>
          <a:custGeom>
            <a:avLst/>
            <a:gdLst>
              <a:gd name="T0" fmla="*/ 0 w 239"/>
              <a:gd name="T1" fmla="*/ 0 h 128"/>
              <a:gd name="T2" fmla="*/ 0 w 239"/>
              <a:gd name="T3" fmla="*/ 127 h 128"/>
              <a:gd name="T4" fmla="*/ 238 w 239"/>
              <a:gd name="T5" fmla="*/ 127 h 128"/>
              <a:gd name="T6" fmla="*/ 0 60000 65536"/>
              <a:gd name="T7" fmla="*/ 0 60000 65536"/>
              <a:gd name="T8" fmla="*/ 0 60000 65536"/>
              <a:gd name="T9" fmla="*/ 0 w 239"/>
              <a:gd name="T10" fmla="*/ 0 h 128"/>
              <a:gd name="T11" fmla="*/ 239 w 239"/>
              <a:gd name="T12" fmla="*/ 128 h 1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9" h="128">
                <a:moveTo>
                  <a:pt x="0" y="0"/>
                </a:moveTo>
                <a:lnTo>
                  <a:pt x="0" y="127"/>
                </a:lnTo>
                <a:lnTo>
                  <a:pt x="238" y="127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991" name="Rectangle 129"/>
          <p:cNvSpPr>
            <a:spLocks noChangeArrowheads="1"/>
          </p:cNvSpPr>
          <p:nvPr/>
        </p:nvSpPr>
        <p:spPr bwMode="auto">
          <a:xfrm>
            <a:off x="6575425" y="4010025"/>
            <a:ext cx="4413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Cout</a:t>
            </a:r>
          </a:p>
        </p:txBody>
      </p:sp>
      <p:sp>
        <p:nvSpPr>
          <p:cNvPr id="36992" name="Rectangle 130"/>
          <p:cNvSpPr>
            <a:spLocks noChangeArrowheads="1"/>
          </p:cNvSpPr>
          <p:nvPr/>
        </p:nvSpPr>
        <p:spPr bwMode="auto">
          <a:xfrm>
            <a:off x="1909763" y="1177925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A0</a:t>
            </a:r>
          </a:p>
        </p:txBody>
      </p:sp>
      <p:sp>
        <p:nvSpPr>
          <p:cNvPr id="36993" name="Rectangle 131"/>
          <p:cNvSpPr>
            <a:spLocks noChangeArrowheads="1"/>
          </p:cNvSpPr>
          <p:nvPr/>
        </p:nvSpPr>
        <p:spPr bwMode="auto">
          <a:xfrm>
            <a:off x="1909763" y="1535113"/>
            <a:ext cx="3270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B0</a:t>
            </a:r>
          </a:p>
        </p:txBody>
      </p:sp>
      <p:sp>
        <p:nvSpPr>
          <p:cNvPr id="36994" name="Rectangle 132"/>
          <p:cNvSpPr>
            <a:spLocks noChangeArrowheads="1"/>
          </p:cNvSpPr>
          <p:nvPr/>
        </p:nvSpPr>
        <p:spPr bwMode="auto">
          <a:xfrm>
            <a:off x="1909763" y="1930400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A1</a:t>
            </a:r>
          </a:p>
        </p:txBody>
      </p:sp>
      <p:sp>
        <p:nvSpPr>
          <p:cNvPr id="36995" name="Rectangle 133"/>
          <p:cNvSpPr>
            <a:spLocks noChangeArrowheads="1"/>
          </p:cNvSpPr>
          <p:nvPr/>
        </p:nvSpPr>
        <p:spPr bwMode="auto">
          <a:xfrm>
            <a:off x="1909763" y="2282825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B1</a:t>
            </a:r>
          </a:p>
        </p:txBody>
      </p:sp>
      <p:sp>
        <p:nvSpPr>
          <p:cNvPr id="36996" name="Rectangle 134"/>
          <p:cNvSpPr>
            <a:spLocks noChangeArrowheads="1"/>
          </p:cNvSpPr>
          <p:nvPr/>
        </p:nvSpPr>
        <p:spPr bwMode="auto">
          <a:xfrm>
            <a:off x="1909763" y="2676525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A2</a:t>
            </a:r>
          </a:p>
        </p:txBody>
      </p:sp>
      <p:sp>
        <p:nvSpPr>
          <p:cNvPr id="36997" name="Rectangle 135"/>
          <p:cNvSpPr>
            <a:spLocks noChangeArrowheads="1"/>
          </p:cNvSpPr>
          <p:nvPr/>
        </p:nvSpPr>
        <p:spPr bwMode="auto">
          <a:xfrm>
            <a:off x="1909763" y="3030538"/>
            <a:ext cx="3270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B2</a:t>
            </a:r>
          </a:p>
        </p:txBody>
      </p:sp>
      <p:sp>
        <p:nvSpPr>
          <p:cNvPr id="36998" name="Rectangle 136"/>
          <p:cNvSpPr>
            <a:spLocks noChangeArrowheads="1"/>
          </p:cNvSpPr>
          <p:nvPr/>
        </p:nvSpPr>
        <p:spPr bwMode="auto">
          <a:xfrm>
            <a:off x="1909763" y="3425825"/>
            <a:ext cx="32702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A3</a:t>
            </a:r>
          </a:p>
        </p:txBody>
      </p:sp>
      <p:sp>
        <p:nvSpPr>
          <p:cNvPr id="36999" name="Rectangle 137"/>
          <p:cNvSpPr>
            <a:spLocks noChangeArrowheads="1"/>
          </p:cNvSpPr>
          <p:nvPr/>
        </p:nvSpPr>
        <p:spPr bwMode="auto">
          <a:xfrm>
            <a:off x="1909763" y="3783013"/>
            <a:ext cx="3270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B3</a:t>
            </a:r>
          </a:p>
        </p:txBody>
      </p:sp>
      <p:sp>
        <p:nvSpPr>
          <p:cNvPr id="37000" name="Line 138"/>
          <p:cNvSpPr>
            <a:spLocks noChangeShapeType="1"/>
          </p:cNvSpPr>
          <p:nvPr/>
        </p:nvSpPr>
        <p:spPr bwMode="auto">
          <a:xfrm>
            <a:off x="3255963" y="4233863"/>
            <a:ext cx="2063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001" name="Line 139"/>
          <p:cNvSpPr>
            <a:spLocks noChangeShapeType="1"/>
          </p:cNvSpPr>
          <p:nvPr/>
        </p:nvSpPr>
        <p:spPr bwMode="auto">
          <a:xfrm flipH="1">
            <a:off x="2616200" y="4233863"/>
            <a:ext cx="4333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002" name="Line 140"/>
          <p:cNvSpPr>
            <a:spLocks noChangeShapeType="1"/>
          </p:cNvSpPr>
          <p:nvPr/>
        </p:nvSpPr>
        <p:spPr bwMode="auto">
          <a:xfrm>
            <a:off x="2973388" y="4043363"/>
            <a:ext cx="0" cy="2063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003" name="Rectangle 141"/>
          <p:cNvSpPr>
            <a:spLocks noChangeArrowheads="1"/>
          </p:cNvSpPr>
          <p:nvPr/>
        </p:nvSpPr>
        <p:spPr bwMode="auto">
          <a:xfrm>
            <a:off x="2314575" y="4137025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0</a:t>
            </a:r>
          </a:p>
        </p:txBody>
      </p:sp>
      <p:sp>
        <p:nvSpPr>
          <p:cNvPr id="37004" name="Rectangle 142"/>
          <p:cNvSpPr>
            <a:spLocks noChangeArrowheads="1"/>
          </p:cNvSpPr>
          <p:nvPr/>
        </p:nvSpPr>
        <p:spPr bwMode="auto">
          <a:xfrm>
            <a:off x="3419475" y="4137025"/>
            <a:ext cx="2444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1</a:t>
            </a:r>
          </a:p>
        </p:txBody>
      </p:sp>
      <p:sp>
        <p:nvSpPr>
          <p:cNvPr id="37005" name="Rectangle 143"/>
          <p:cNvSpPr>
            <a:spLocks noChangeArrowheads="1"/>
          </p:cNvSpPr>
          <p:nvPr/>
        </p:nvSpPr>
        <p:spPr bwMode="auto">
          <a:xfrm>
            <a:off x="1909763" y="976313"/>
            <a:ext cx="32067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S0</a:t>
            </a:r>
          </a:p>
        </p:txBody>
      </p:sp>
      <p:sp>
        <p:nvSpPr>
          <p:cNvPr id="37006" name="Rectangle 144"/>
          <p:cNvSpPr>
            <a:spLocks noChangeArrowheads="1"/>
          </p:cNvSpPr>
          <p:nvPr/>
        </p:nvSpPr>
        <p:spPr bwMode="auto">
          <a:xfrm>
            <a:off x="1909763" y="901700"/>
            <a:ext cx="320675" cy="2111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S1</a:t>
            </a:r>
          </a:p>
        </p:txBody>
      </p:sp>
      <p:sp>
        <p:nvSpPr>
          <p:cNvPr id="37007" name="Rectangle 145"/>
          <p:cNvSpPr>
            <a:spLocks noChangeArrowheads="1"/>
          </p:cNvSpPr>
          <p:nvPr/>
        </p:nvSpPr>
        <p:spPr bwMode="auto">
          <a:xfrm>
            <a:off x="1909763" y="823913"/>
            <a:ext cx="365125" cy="2111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900" b="1">
                <a:solidFill>
                  <a:srgbClr val="000000"/>
                </a:solidFill>
                <a:ea typeface="Gulim" pitchFamily="34" charset="-127"/>
              </a:rPr>
              <a:t>Cin</a:t>
            </a:r>
          </a:p>
        </p:txBody>
      </p:sp>
      <p:grpSp>
        <p:nvGrpSpPr>
          <p:cNvPr id="37008" name="Group 146"/>
          <p:cNvGrpSpPr>
            <a:grpSpLocks/>
          </p:cNvGrpSpPr>
          <p:nvPr/>
        </p:nvGrpSpPr>
        <p:grpSpPr bwMode="auto">
          <a:xfrm>
            <a:off x="2889250" y="2403475"/>
            <a:ext cx="200025" cy="117475"/>
            <a:chOff x="1458" y="2686"/>
            <a:chExt cx="100" cy="99"/>
          </a:xfrm>
        </p:grpSpPr>
        <p:sp>
          <p:nvSpPr>
            <p:cNvPr id="37023" name="Line 147"/>
            <p:cNvSpPr>
              <a:spLocks noChangeShapeType="1"/>
            </p:cNvSpPr>
            <p:nvPr/>
          </p:nvSpPr>
          <p:spPr bwMode="auto">
            <a:xfrm>
              <a:off x="1458" y="2694"/>
              <a:ext cx="0" cy="7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24" name="Freeform 148"/>
            <p:cNvSpPr>
              <a:spLocks/>
            </p:cNvSpPr>
            <p:nvPr/>
          </p:nvSpPr>
          <p:spPr bwMode="auto">
            <a:xfrm>
              <a:off x="1459" y="2686"/>
              <a:ext cx="68" cy="99"/>
            </a:xfrm>
            <a:custGeom>
              <a:avLst/>
              <a:gdLst>
                <a:gd name="T0" fmla="*/ 0 w 68"/>
                <a:gd name="T1" fmla="*/ 0 h 99"/>
                <a:gd name="T2" fmla="*/ 67 w 68"/>
                <a:gd name="T3" fmla="*/ 44 h 99"/>
                <a:gd name="T4" fmla="*/ 0 w 68"/>
                <a:gd name="T5" fmla="*/ 98 h 99"/>
                <a:gd name="T6" fmla="*/ 0 60000 65536"/>
                <a:gd name="T7" fmla="*/ 0 60000 65536"/>
                <a:gd name="T8" fmla="*/ 0 60000 65536"/>
                <a:gd name="T9" fmla="*/ 0 w 68"/>
                <a:gd name="T10" fmla="*/ 0 h 99"/>
                <a:gd name="T11" fmla="*/ 68 w 68"/>
                <a:gd name="T12" fmla="*/ 99 h 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" h="99">
                  <a:moveTo>
                    <a:pt x="0" y="0"/>
                  </a:moveTo>
                  <a:lnTo>
                    <a:pt x="67" y="44"/>
                  </a:lnTo>
                  <a:lnTo>
                    <a:pt x="0" y="9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5" name="Oval 149"/>
            <p:cNvSpPr>
              <a:spLocks noChangeArrowheads="1"/>
            </p:cNvSpPr>
            <p:nvPr/>
          </p:nvSpPr>
          <p:spPr bwMode="auto">
            <a:xfrm>
              <a:off x="1534" y="2720"/>
              <a:ext cx="24" cy="2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009" name="Group 150"/>
          <p:cNvGrpSpPr>
            <a:grpSpLocks/>
          </p:cNvGrpSpPr>
          <p:nvPr/>
        </p:nvGrpSpPr>
        <p:grpSpPr bwMode="auto">
          <a:xfrm>
            <a:off x="2841625" y="3143250"/>
            <a:ext cx="200025" cy="120650"/>
            <a:chOff x="1434" y="3302"/>
            <a:chExt cx="100" cy="99"/>
          </a:xfrm>
        </p:grpSpPr>
        <p:sp>
          <p:nvSpPr>
            <p:cNvPr id="37020" name="Line 151"/>
            <p:cNvSpPr>
              <a:spLocks noChangeShapeType="1"/>
            </p:cNvSpPr>
            <p:nvPr/>
          </p:nvSpPr>
          <p:spPr bwMode="auto">
            <a:xfrm>
              <a:off x="1434" y="3310"/>
              <a:ext cx="0" cy="7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21" name="Freeform 152"/>
            <p:cNvSpPr>
              <a:spLocks/>
            </p:cNvSpPr>
            <p:nvPr/>
          </p:nvSpPr>
          <p:spPr bwMode="auto">
            <a:xfrm>
              <a:off x="1435" y="3302"/>
              <a:ext cx="68" cy="99"/>
            </a:xfrm>
            <a:custGeom>
              <a:avLst/>
              <a:gdLst>
                <a:gd name="T0" fmla="*/ 0 w 68"/>
                <a:gd name="T1" fmla="*/ 0 h 99"/>
                <a:gd name="T2" fmla="*/ 67 w 68"/>
                <a:gd name="T3" fmla="*/ 44 h 99"/>
                <a:gd name="T4" fmla="*/ 0 w 68"/>
                <a:gd name="T5" fmla="*/ 98 h 99"/>
                <a:gd name="T6" fmla="*/ 0 60000 65536"/>
                <a:gd name="T7" fmla="*/ 0 60000 65536"/>
                <a:gd name="T8" fmla="*/ 0 60000 65536"/>
                <a:gd name="T9" fmla="*/ 0 w 68"/>
                <a:gd name="T10" fmla="*/ 0 h 99"/>
                <a:gd name="T11" fmla="*/ 68 w 68"/>
                <a:gd name="T12" fmla="*/ 99 h 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" h="99">
                  <a:moveTo>
                    <a:pt x="0" y="0"/>
                  </a:moveTo>
                  <a:lnTo>
                    <a:pt x="67" y="44"/>
                  </a:lnTo>
                  <a:lnTo>
                    <a:pt x="0" y="9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22" name="Oval 153"/>
            <p:cNvSpPr>
              <a:spLocks noChangeArrowheads="1"/>
            </p:cNvSpPr>
            <p:nvPr/>
          </p:nvSpPr>
          <p:spPr bwMode="auto">
            <a:xfrm>
              <a:off x="1510" y="3336"/>
              <a:ext cx="24" cy="2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010" name="Group 154"/>
          <p:cNvGrpSpPr>
            <a:grpSpLocks/>
          </p:cNvGrpSpPr>
          <p:nvPr/>
        </p:nvGrpSpPr>
        <p:grpSpPr bwMode="auto">
          <a:xfrm>
            <a:off x="2873375" y="3905250"/>
            <a:ext cx="200025" cy="117475"/>
            <a:chOff x="1450" y="3934"/>
            <a:chExt cx="100" cy="99"/>
          </a:xfrm>
        </p:grpSpPr>
        <p:sp>
          <p:nvSpPr>
            <p:cNvPr id="37017" name="Line 155"/>
            <p:cNvSpPr>
              <a:spLocks noChangeShapeType="1"/>
            </p:cNvSpPr>
            <p:nvPr/>
          </p:nvSpPr>
          <p:spPr bwMode="auto">
            <a:xfrm>
              <a:off x="1450" y="3942"/>
              <a:ext cx="0" cy="7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8" name="Freeform 156"/>
            <p:cNvSpPr>
              <a:spLocks/>
            </p:cNvSpPr>
            <p:nvPr/>
          </p:nvSpPr>
          <p:spPr bwMode="auto">
            <a:xfrm>
              <a:off x="1451" y="3934"/>
              <a:ext cx="68" cy="99"/>
            </a:xfrm>
            <a:custGeom>
              <a:avLst/>
              <a:gdLst>
                <a:gd name="T0" fmla="*/ 0 w 68"/>
                <a:gd name="T1" fmla="*/ 0 h 99"/>
                <a:gd name="T2" fmla="*/ 67 w 68"/>
                <a:gd name="T3" fmla="*/ 44 h 99"/>
                <a:gd name="T4" fmla="*/ 0 w 68"/>
                <a:gd name="T5" fmla="*/ 98 h 99"/>
                <a:gd name="T6" fmla="*/ 0 60000 65536"/>
                <a:gd name="T7" fmla="*/ 0 60000 65536"/>
                <a:gd name="T8" fmla="*/ 0 60000 65536"/>
                <a:gd name="T9" fmla="*/ 0 w 68"/>
                <a:gd name="T10" fmla="*/ 0 h 99"/>
                <a:gd name="T11" fmla="*/ 68 w 68"/>
                <a:gd name="T12" fmla="*/ 99 h 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" h="99">
                  <a:moveTo>
                    <a:pt x="0" y="0"/>
                  </a:moveTo>
                  <a:lnTo>
                    <a:pt x="67" y="44"/>
                  </a:lnTo>
                  <a:lnTo>
                    <a:pt x="0" y="9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19" name="Oval 157"/>
            <p:cNvSpPr>
              <a:spLocks noChangeArrowheads="1"/>
            </p:cNvSpPr>
            <p:nvPr/>
          </p:nvSpPr>
          <p:spPr bwMode="auto">
            <a:xfrm>
              <a:off x="1526" y="3968"/>
              <a:ext cx="24" cy="2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011" name="Group 158"/>
          <p:cNvGrpSpPr>
            <a:grpSpLocks/>
          </p:cNvGrpSpPr>
          <p:nvPr/>
        </p:nvGrpSpPr>
        <p:grpSpPr bwMode="auto">
          <a:xfrm>
            <a:off x="3063875" y="4173538"/>
            <a:ext cx="201613" cy="119062"/>
            <a:chOff x="1546" y="4158"/>
            <a:chExt cx="100" cy="99"/>
          </a:xfrm>
        </p:grpSpPr>
        <p:sp>
          <p:nvSpPr>
            <p:cNvPr id="37014" name="Line 159"/>
            <p:cNvSpPr>
              <a:spLocks noChangeShapeType="1"/>
            </p:cNvSpPr>
            <p:nvPr/>
          </p:nvSpPr>
          <p:spPr bwMode="auto">
            <a:xfrm>
              <a:off x="1546" y="4166"/>
              <a:ext cx="0" cy="7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5" name="Freeform 160"/>
            <p:cNvSpPr>
              <a:spLocks/>
            </p:cNvSpPr>
            <p:nvPr/>
          </p:nvSpPr>
          <p:spPr bwMode="auto">
            <a:xfrm>
              <a:off x="1547" y="4158"/>
              <a:ext cx="68" cy="99"/>
            </a:xfrm>
            <a:custGeom>
              <a:avLst/>
              <a:gdLst>
                <a:gd name="T0" fmla="*/ 0 w 68"/>
                <a:gd name="T1" fmla="*/ 0 h 99"/>
                <a:gd name="T2" fmla="*/ 67 w 68"/>
                <a:gd name="T3" fmla="*/ 44 h 99"/>
                <a:gd name="T4" fmla="*/ 0 w 68"/>
                <a:gd name="T5" fmla="*/ 98 h 99"/>
                <a:gd name="T6" fmla="*/ 0 60000 65536"/>
                <a:gd name="T7" fmla="*/ 0 60000 65536"/>
                <a:gd name="T8" fmla="*/ 0 60000 65536"/>
                <a:gd name="T9" fmla="*/ 0 w 68"/>
                <a:gd name="T10" fmla="*/ 0 h 99"/>
                <a:gd name="T11" fmla="*/ 68 w 68"/>
                <a:gd name="T12" fmla="*/ 99 h 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8" h="99">
                  <a:moveTo>
                    <a:pt x="0" y="0"/>
                  </a:moveTo>
                  <a:lnTo>
                    <a:pt x="67" y="44"/>
                  </a:lnTo>
                  <a:lnTo>
                    <a:pt x="0" y="9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16" name="Oval 161"/>
            <p:cNvSpPr>
              <a:spLocks noChangeArrowheads="1"/>
            </p:cNvSpPr>
            <p:nvPr/>
          </p:nvSpPr>
          <p:spPr bwMode="auto">
            <a:xfrm>
              <a:off x="1622" y="4192"/>
              <a:ext cx="24" cy="23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012" name="Rectangle 162"/>
          <p:cNvSpPr>
            <a:spLocks noChangeArrowheads="1"/>
          </p:cNvSpPr>
          <p:nvPr/>
        </p:nvSpPr>
        <p:spPr bwMode="auto">
          <a:xfrm>
            <a:off x="1195388" y="4672013"/>
            <a:ext cx="7121525" cy="1887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defTabSz="152400" eaLnBrk="0" hangingPunct="0">
              <a:lnSpc>
                <a:spcPct val="95000"/>
              </a:lnSpc>
              <a:spcBef>
                <a:spcPct val="19000"/>
              </a:spcBef>
              <a:tabLst>
                <a:tab pos="368300" algn="l"/>
                <a:tab pos="762000" algn="l"/>
                <a:tab pos="1308100" algn="l"/>
                <a:tab pos="1905000" algn="l"/>
                <a:tab pos="3263900" algn="l"/>
              </a:tabLst>
            </a:pPr>
            <a:r>
              <a:rPr kumimoji="1" lang="en-US" altLang="ko-KR" sz="1200" b="1">
                <a:ea typeface="Gulim" pitchFamily="34" charset="-127"/>
              </a:rPr>
              <a:t>S1	S0	Cin	Y	Output	Microoperation</a:t>
            </a:r>
          </a:p>
          <a:p>
            <a:pPr defTabSz="152400" eaLnBrk="0" hangingPunct="0">
              <a:lnSpc>
                <a:spcPct val="95000"/>
              </a:lnSpc>
              <a:spcBef>
                <a:spcPct val="19000"/>
              </a:spcBef>
              <a:tabLst>
                <a:tab pos="368300" algn="l"/>
                <a:tab pos="762000" algn="l"/>
                <a:tab pos="1308100" algn="l"/>
                <a:tab pos="1905000" algn="l"/>
                <a:tab pos="3263900" algn="l"/>
              </a:tabLst>
            </a:pPr>
            <a:r>
              <a:rPr kumimoji="1" lang="en-US" altLang="ko-KR" sz="1200" b="1">
                <a:ea typeface="Gulim" pitchFamily="34" charset="-127"/>
              </a:rPr>
              <a:t>0        0	0	B	D = A + B	Add</a:t>
            </a:r>
          </a:p>
          <a:p>
            <a:pPr defTabSz="152400" eaLnBrk="0" hangingPunct="0">
              <a:lnSpc>
                <a:spcPct val="95000"/>
              </a:lnSpc>
              <a:spcBef>
                <a:spcPct val="19000"/>
              </a:spcBef>
              <a:tabLst>
                <a:tab pos="368300" algn="l"/>
                <a:tab pos="762000" algn="l"/>
                <a:tab pos="1308100" algn="l"/>
                <a:tab pos="1905000" algn="l"/>
                <a:tab pos="3263900" algn="l"/>
              </a:tabLst>
            </a:pPr>
            <a:r>
              <a:rPr kumimoji="1" lang="en-US" altLang="ko-KR" sz="1200" b="1">
                <a:ea typeface="Gulim" pitchFamily="34" charset="-127"/>
              </a:rPr>
              <a:t>0        0	1	B	D = A + B + 1	Add with carry</a:t>
            </a:r>
          </a:p>
          <a:p>
            <a:pPr defTabSz="152400" eaLnBrk="0" hangingPunct="0">
              <a:lnSpc>
                <a:spcPct val="95000"/>
              </a:lnSpc>
              <a:spcBef>
                <a:spcPct val="19000"/>
              </a:spcBef>
              <a:tabLst>
                <a:tab pos="368300" algn="l"/>
                <a:tab pos="762000" algn="l"/>
                <a:tab pos="1308100" algn="l"/>
                <a:tab pos="1905000" algn="l"/>
                <a:tab pos="3263900" algn="l"/>
              </a:tabLst>
            </a:pPr>
            <a:r>
              <a:rPr kumimoji="1" lang="en-US" altLang="ko-KR" sz="1200" b="1">
                <a:ea typeface="Gulim" pitchFamily="34" charset="-127"/>
              </a:rPr>
              <a:t>0	 1	0	B’	D = A + B’	Subtract with borrow</a:t>
            </a:r>
          </a:p>
          <a:p>
            <a:pPr defTabSz="152400" eaLnBrk="0" hangingPunct="0">
              <a:lnSpc>
                <a:spcPct val="95000"/>
              </a:lnSpc>
              <a:spcBef>
                <a:spcPct val="19000"/>
              </a:spcBef>
              <a:tabLst>
                <a:tab pos="368300" algn="l"/>
                <a:tab pos="762000" algn="l"/>
                <a:tab pos="1308100" algn="l"/>
                <a:tab pos="1905000" algn="l"/>
                <a:tab pos="3263900" algn="l"/>
              </a:tabLst>
            </a:pPr>
            <a:r>
              <a:rPr kumimoji="1" lang="en-US" altLang="ko-KR" sz="1200" b="1">
                <a:ea typeface="Gulim" pitchFamily="34" charset="-127"/>
              </a:rPr>
              <a:t>0        1	1	B’	D = A + B’+ 1	Subtract</a:t>
            </a:r>
          </a:p>
          <a:p>
            <a:pPr defTabSz="152400" eaLnBrk="0" hangingPunct="0">
              <a:lnSpc>
                <a:spcPct val="95000"/>
              </a:lnSpc>
              <a:spcBef>
                <a:spcPct val="19000"/>
              </a:spcBef>
              <a:tabLst>
                <a:tab pos="368300" algn="l"/>
                <a:tab pos="762000" algn="l"/>
                <a:tab pos="1308100" algn="l"/>
                <a:tab pos="1905000" algn="l"/>
                <a:tab pos="3263900" algn="l"/>
              </a:tabLst>
            </a:pPr>
            <a:r>
              <a:rPr kumimoji="1" lang="en-US" altLang="ko-KR" sz="1200" b="1">
                <a:ea typeface="Gulim" pitchFamily="34" charset="-127"/>
              </a:rPr>
              <a:t>1        0	0	0	D = A	Transfer A                                </a:t>
            </a:r>
          </a:p>
          <a:p>
            <a:pPr defTabSz="152400" eaLnBrk="0" hangingPunct="0">
              <a:lnSpc>
                <a:spcPct val="95000"/>
              </a:lnSpc>
              <a:spcBef>
                <a:spcPct val="19000"/>
              </a:spcBef>
              <a:tabLst>
                <a:tab pos="368300" algn="l"/>
                <a:tab pos="762000" algn="l"/>
                <a:tab pos="1308100" algn="l"/>
                <a:tab pos="1905000" algn="l"/>
                <a:tab pos="3263900" algn="l"/>
              </a:tabLst>
            </a:pPr>
            <a:r>
              <a:rPr kumimoji="1" lang="en-US" altLang="ko-KR" sz="1200" b="1">
                <a:ea typeface="Gulim" pitchFamily="34" charset="-127"/>
              </a:rPr>
              <a:t>1        0	1	0	D = A + 1	Increment A</a:t>
            </a:r>
          </a:p>
          <a:p>
            <a:pPr defTabSz="152400" eaLnBrk="0" hangingPunct="0">
              <a:lnSpc>
                <a:spcPct val="95000"/>
              </a:lnSpc>
              <a:spcBef>
                <a:spcPct val="19000"/>
              </a:spcBef>
              <a:tabLst>
                <a:tab pos="368300" algn="l"/>
                <a:tab pos="762000" algn="l"/>
                <a:tab pos="1308100" algn="l"/>
                <a:tab pos="1905000" algn="l"/>
                <a:tab pos="3263900" algn="l"/>
              </a:tabLst>
            </a:pPr>
            <a:r>
              <a:rPr kumimoji="1" lang="en-US" altLang="ko-KR" sz="1200" b="1">
                <a:ea typeface="Gulim" pitchFamily="34" charset="-127"/>
              </a:rPr>
              <a:t>1        1	0	1	D = A - 1	Decrement A</a:t>
            </a:r>
          </a:p>
          <a:p>
            <a:pPr defTabSz="152400" eaLnBrk="0" hangingPunct="0">
              <a:lnSpc>
                <a:spcPct val="95000"/>
              </a:lnSpc>
              <a:spcBef>
                <a:spcPct val="19000"/>
              </a:spcBef>
              <a:tabLst>
                <a:tab pos="368300" algn="l"/>
                <a:tab pos="762000" algn="l"/>
                <a:tab pos="1308100" algn="l"/>
                <a:tab pos="1905000" algn="l"/>
                <a:tab pos="3263900" algn="l"/>
              </a:tabLst>
            </a:pPr>
            <a:r>
              <a:rPr kumimoji="1" lang="en-US" altLang="ko-KR" sz="1200" b="1">
                <a:ea typeface="Gulim" pitchFamily="34" charset="-127"/>
              </a:rPr>
              <a:t>1        1	1	1	D = A	Transfer A                                </a:t>
            </a:r>
          </a:p>
        </p:txBody>
      </p:sp>
      <p:sp>
        <p:nvSpPr>
          <p:cNvPr id="37013" name="Rectangle 163"/>
          <p:cNvSpPr>
            <a:spLocks noChangeArrowheads="1"/>
          </p:cNvSpPr>
          <p:nvPr/>
        </p:nvSpPr>
        <p:spPr bwMode="auto">
          <a:xfrm>
            <a:off x="6518275" y="0"/>
            <a:ext cx="2486025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r" defTabSz="762000" eaLnBrk="0" hangingPunct="0">
              <a:lnSpc>
                <a:spcPct val="90000"/>
              </a:lnSpc>
            </a:pPr>
            <a:r>
              <a:rPr kumimoji="1" lang="en-US" altLang="ko-KR" sz="1400" b="1" i="1">
                <a:ea typeface="Gulim" pitchFamily="34" charset="-127"/>
              </a:rPr>
              <a:t>Arithmetic Microoperations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013"/>
            <a:ext cx="91440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System Architecture,Morris Mano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B5A8E7-2884-407B-BF27-BCD984D299A8}" type="slidenum">
              <a:rPr lang="ar-SA"/>
              <a:pPr>
                <a:defRPr/>
              </a:pPr>
              <a:t>32</a:t>
            </a:fld>
            <a:endParaRPr lang="en-US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3213"/>
            <a:ext cx="8810625" cy="420687"/>
          </a:xfrm>
          <a:noFill/>
        </p:spPr>
        <p:txBody>
          <a:bodyPr lIns="63500" tIns="25400" rIns="63500" bIns="25400" anchor="t">
            <a:spAutoFit/>
          </a:bodyPr>
          <a:lstStyle/>
          <a:p>
            <a:pPr defTabSz="762000"/>
            <a:r>
              <a:rPr lang="en-US" altLang="ko-KR" sz="2400" b="1">
                <a:ea typeface="Gulim" pitchFamily="34" charset="-127"/>
              </a:rPr>
              <a:t>LOGIC  MICROOPERATIONS</a:t>
            </a:r>
            <a:endParaRPr lang="en-US" altLang="ko-KR" sz="2400" b="1">
              <a:solidFill>
                <a:srgbClr val="C00000"/>
              </a:solidFill>
              <a:ea typeface="Gulim" pitchFamily="34" charset="-127"/>
            </a:endParaRPr>
          </a:p>
        </p:txBody>
      </p:sp>
      <p:sp>
        <p:nvSpPr>
          <p:cNvPr id="38917" name="Rectangle 3"/>
          <p:cNvSpPr>
            <a:spLocks noChangeArrowheads="1"/>
          </p:cNvSpPr>
          <p:nvPr/>
        </p:nvSpPr>
        <p:spPr bwMode="auto">
          <a:xfrm>
            <a:off x="674688" y="927100"/>
            <a:ext cx="8088312" cy="5314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defTabSz="762000" eaLnBrk="0" hangingPunct="0">
              <a:buFont typeface="Arial" charset="0"/>
              <a:buChar char="•"/>
            </a:pPr>
            <a:r>
              <a:rPr kumimoji="1" lang="en-US" altLang="ko-KR" b="1">
                <a:ea typeface="Gulim" pitchFamily="34" charset="-127"/>
              </a:rPr>
              <a:t> Specify binary operations on the strings of bits in registers.</a:t>
            </a:r>
          </a:p>
          <a:p>
            <a:pPr defTabSz="762000" eaLnBrk="0" hangingPunct="0"/>
            <a:r>
              <a:rPr kumimoji="1" lang="en-US" altLang="ko-KR" b="1">
                <a:ea typeface="Gulim" pitchFamily="34" charset="-127"/>
              </a:rPr>
              <a:t>     </a:t>
            </a:r>
          </a:p>
          <a:p>
            <a:pPr defTabSz="762000" eaLnBrk="0" hangingPunct="0"/>
            <a:r>
              <a:rPr kumimoji="1" lang="en-US" altLang="ko-KR" b="1">
                <a:ea typeface="Gulim" pitchFamily="34" charset="-127"/>
              </a:rPr>
              <a:t>         - useful for bit manipulations on binary data </a:t>
            </a:r>
          </a:p>
          <a:p>
            <a:pPr defTabSz="762000" eaLnBrk="0" hangingPunct="0"/>
            <a:r>
              <a:rPr kumimoji="1" lang="en-US" altLang="ko-KR" b="1">
                <a:ea typeface="Gulim" pitchFamily="34" charset="-127"/>
              </a:rPr>
              <a:t> </a:t>
            </a:r>
          </a:p>
          <a:p>
            <a:pPr defTabSz="762000" eaLnBrk="0" hangingPunct="0"/>
            <a:r>
              <a:rPr kumimoji="1" lang="en-US" altLang="ko-KR" b="1">
                <a:ea typeface="Gulim" pitchFamily="34" charset="-127"/>
              </a:rPr>
              <a:t>                  AND:  Mask out certain group of bits</a:t>
            </a:r>
          </a:p>
          <a:p>
            <a:pPr defTabSz="762000" eaLnBrk="0" hangingPunct="0"/>
            <a:r>
              <a:rPr kumimoji="1" lang="en-US" altLang="ko-KR" b="1">
                <a:ea typeface="Gulim" pitchFamily="34" charset="-127"/>
              </a:rPr>
              <a:t>                  OR  :  Merge binary or character data </a:t>
            </a:r>
          </a:p>
          <a:p>
            <a:pPr defTabSz="762000" eaLnBrk="0" hangingPunct="0"/>
            <a:endParaRPr kumimoji="1" lang="en-US" altLang="ko-KR" b="1">
              <a:ea typeface="Gulim" pitchFamily="34" charset="-127"/>
            </a:endParaRPr>
          </a:p>
          <a:p>
            <a:pPr defTabSz="762000" eaLnBrk="0" hangingPunct="0"/>
            <a:r>
              <a:rPr kumimoji="1" lang="en-US" altLang="ko-KR" b="1">
                <a:ea typeface="Gulim" pitchFamily="34" charset="-127"/>
              </a:rPr>
              <a:t>         - useful for making logical decisions based on the bit value</a:t>
            </a:r>
          </a:p>
          <a:p>
            <a:pPr defTabSz="762000" eaLnBrk="0" hangingPunct="0"/>
            <a:endParaRPr kumimoji="1" lang="en-US" altLang="ko-KR" b="1">
              <a:ea typeface="Gulim" pitchFamily="34" charset="-127"/>
            </a:endParaRPr>
          </a:p>
          <a:p>
            <a:pPr defTabSz="762000" eaLnBrk="0" hangingPunct="0"/>
            <a:endParaRPr kumimoji="1" lang="en-US" altLang="ko-KR" b="1">
              <a:ea typeface="Gulim" pitchFamily="34" charset="-127"/>
            </a:endParaRPr>
          </a:p>
          <a:p>
            <a:pPr defTabSz="762000" eaLnBrk="0" hangingPunct="0">
              <a:buFont typeface="Arial" charset="0"/>
              <a:buChar char="•"/>
            </a:pPr>
            <a:r>
              <a:rPr kumimoji="1" lang="en-US" altLang="ko-KR" b="1">
                <a:ea typeface="Gulim" pitchFamily="34" charset="-127"/>
              </a:rPr>
              <a:t> Use </a:t>
            </a:r>
            <a:r>
              <a:rPr kumimoji="1" lang="ar-JO" altLang="ko-KR" b="1">
                <a:ea typeface="Gulim" pitchFamily="34" charset="-127"/>
                <a:cs typeface="Andalus" pitchFamily="2" charset="-78"/>
              </a:rPr>
              <a:t>۷</a:t>
            </a:r>
            <a:r>
              <a:rPr kumimoji="1" lang="en-US" altLang="ko-KR" b="1">
                <a:ea typeface="Gulim" pitchFamily="34" charset="-127"/>
                <a:cs typeface="Andalus" pitchFamily="2" charset="-78"/>
              </a:rPr>
              <a:t>   to denote OR and  </a:t>
            </a:r>
            <a:r>
              <a:rPr kumimoji="1" lang="ar-JO" altLang="ko-KR" b="1">
                <a:ea typeface="Gulim" pitchFamily="34" charset="-127"/>
                <a:cs typeface="Andalus" pitchFamily="2" charset="-78"/>
              </a:rPr>
              <a:t>۸</a:t>
            </a:r>
            <a:r>
              <a:rPr kumimoji="1" lang="en-US" altLang="ko-KR" b="1">
                <a:ea typeface="Gulim" pitchFamily="34" charset="-127"/>
                <a:cs typeface="Andalus" pitchFamily="2" charset="-78"/>
              </a:rPr>
              <a:t> to denote AND</a:t>
            </a:r>
          </a:p>
          <a:p>
            <a:pPr defTabSz="762000" eaLnBrk="0" hangingPunct="0">
              <a:buFont typeface="Arial" charset="0"/>
              <a:buChar char="•"/>
            </a:pPr>
            <a:endParaRPr kumimoji="1" lang="en-US" altLang="ko-KR" b="1">
              <a:ea typeface="Gulim" pitchFamily="34" charset="-127"/>
              <a:cs typeface="Andalus" pitchFamily="2" charset="-78"/>
            </a:endParaRPr>
          </a:p>
          <a:p>
            <a:pPr defTabSz="762000" eaLnBrk="0" hangingPunct="0">
              <a:buFont typeface="Arial" charset="0"/>
              <a:buChar char="•"/>
            </a:pPr>
            <a:r>
              <a:rPr kumimoji="1" lang="en-US" altLang="ko-KR" b="1">
                <a:ea typeface="Gulim" pitchFamily="34" charset="-127"/>
                <a:cs typeface="Andalus" pitchFamily="2" charset="-78"/>
              </a:rPr>
              <a:t> Use + only with production not with registers.</a:t>
            </a:r>
          </a:p>
          <a:p>
            <a:pPr defTabSz="762000" eaLnBrk="0" hangingPunct="0">
              <a:buFont typeface="Arial" charset="0"/>
              <a:buChar char="•"/>
            </a:pPr>
            <a:endParaRPr kumimoji="1" lang="en-US" altLang="ko-KR" b="1">
              <a:ea typeface="Gulim" pitchFamily="34" charset="-127"/>
              <a:cs typeface="Andalus" pitchFamily="2" charset="-78"/>
            </a:endParaRPr>
          </a:p>
          <a:p>
            <a:pPr defTabSz="762000" eaLnBrk="0" hangingPunct="0">
              <a:buFont typeface="Arial" charset="0"/>
              <a:buChar char="•"/>
            </a:pPr>
            <a:endParaRPr kumimoji="1" lang="en-US" altLang="ko-KR" b="1">
              <a:ea typeface="Gulim" pitchFamily="34" charset="-127"/>
              <a:cs typeface="Andalus" pitchFamily="2" charset="-78"/>
            </a:endParaRPr>
          </a:p>
          <a:p>
            <a:pPr defTabSz="762000" eaLnBrk="0" hangingPunct="0">
              <a:buFont typeface="Arial" charset="0"/>
              <a:buChar char="•"/>
            </a:pPr>
            <a:r>
              <a:rPr kumimoji="1" lang="en-US" altLang="ko-KR" b="1">
                <a:ea typeface="Gulim" pitchFamily="34" charset="-127"/>
                <a:cs typeface="Andalus" pitchFamily="2" charset="-78"/>
              </a:rPr>
              <a:t>P+Q: R1</a:t>
            </a:r>
            <a:r>
              <a:rPr kumimoji="1" lang="en-US" altLang="ko-KR" b="1">
                <a:ea typeface="Gulim" pitchFamily="34" charset="-127"/>
                <a:cs typeface="Andalus" pitchFamily="2" charset="-78"/>
                <a:sym typeface="Symbol" pitchFamily="18" charset="2"/>
              </a:rPr>
              <a:t>R2+R3 , R4</a:t>
            </a:r>
            <a:r>
              <a:rPr kumimoji="1" lang="en-US" altLang="ko-KR" b="1">
                <a:ea typeface="Gulim" pitchFamily="34" charset="-127"/>
                <a:cs typeface="Andalus" pitchFamily="2" charset="-78"/>
              </a:rPr>
              <a:t> </a:t>
            </a:r>
            <a:r>
              <a:rPr kumimoji="1" lang="en-US" altLang="ko-KR" b="1">
                <a:ea typeface="Gulim" pitchFamily="34" charset="-127"/>
                <a:cs typeface="Andalus" pitchFamily="2" charset="-78"/>
                <a:sym typeface="Symbol" pitchFamily="18" charset="2"/>
              </a:rPr>
              <a:t> R5 </a:t>
            </a:r>
            <a:r>
              <a:rPr kumimoji="1" lang="ar-JO" altLang="ko-KR" b="1">
                <a:ea typeface="Gulim" pitchFamily="34" charset="-127"/>
                <a:cs typeface="Andalus" pitchFamily="2" charset="-78"/>
              </a:rPr>
              <a:t>۷</a:t>
            </a:r>
            <a:r>
              <a:rPr kumimoji="1" lang="en-US" altLang="ko-KR" b="1">
                <a:ea typeface="Gulim" pitchFamily="34" charset="-127"/>
                <a:cs typeface="Andalus" pitchFamily="2" charset="-78"/>
              </a:rPr>
              <a:t> R6</a:t>
            </a:r>
            <a:endParaRPr kumimoji="1" lang="en-US" altLang="ko-KR" b="1">
              <a:ea typeface="Gulim" pitchFamily="34" charset="-127"/>
            </a:endParaRPr>
          </a:p>
          <a:p>
            <a:pPr defTabSz="762000" eaLnBrk="0" hangingPunct="0">
              <a:buFont typeface="Arial" charset="0"/>
              <a:buChar char="•"/>
            </a:pPr>
            <a:endParaRPr kumimoji="1" lang="en-US" altLang="ko-KR" b="1">
              <a:ea typeface="Gulim" pitchFamily="34" charset="-127"/>
            </a:endParaRPr>
          </a:p>
          <a:p>
            <a:pPr defTabSz="762000" eaLnBrk="0" hangingPunct="0"/>
            <a:endParaRPr kumimoji="1" lang="en-US" altLang="ko-KR" b="1">
              <a:ea typeface="Gulim" pitchFamily="34" charset="-127"/>
            </a:endParaRPr>
          </a:p>
          <a:p>
            <a:pPr defTabSz="762000" eaLnBrk="0" latinLnBrk="1" hangingPunct="0"/>
            <a:endParaRPr kumimoji="1" lang="en-US" altLang="ko-KR" b="1">
              <a:ea typeface="Gulim" pitchFamily="34" charset="-127"/>
            </a:endParaRPr>
          </a:p>
        </p:txBody>
      </p:sp>
      <p:sp>
        <p:nvSpPr>
          <p:cNvPr id="38918" name="Rectangle 4"/>
          <p:cNvSpPr>
            <a:spLocks noChangeArrowheads="1"/>
          </p:cNvSpPr>
          <p:nvPr/>
        </p:nvSpPr>
        <p:spPr bwMode="auto">
          <a:xfrm>
            <a:off x="6934200" y="0"/>
            <a:ext cx="2079625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r" defTabSz="762000" eaLnBrk="0" hangingPunct="0">
              <a:lnSpc>
                <a:spcPct val="90000"/>
              </a:lnSpc>
            </a:pPr>
            <a:r>
              <a:rPr kumimoji="1" lang="en-US" altLang="ko-KR" sz="1400" b="1" i="1">
                <a:ea typeface="Gulim" pitchFamily="34" charset="-127"/>
              </a:rPr>
              <a:t>Logic Microoperations</a:t>
            </a:r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5183188" y="4954588"/>
            <a:ext cx="1857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952625"/>
            <a:ext cx="87630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04800"/>
            <a:ext cx="6781800" cy="63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76400"/>
            <a:ext cx="7772400" cy="4114800"/>
          </a:xfrm>
        </p:spPr>
        <p:txBody>
          <a:bodyPr/>
          <a:lstStyle/>
          <a:p>
            <a:pPr lvl="1"/>
            <a:endParaRPr lang="en-US" altLang="ko-KR">
              <a:ea typeface="Gulim" pitchFamily="34" charset="-127"/>
            </a:endParaRPr>
          </a:p>
          <a:p>
            <a:pPr lvl="1"/>
            <a:r>
              <a:rPr lang="en-US" altLang="ko-KR">
                <a:ea typeface="Gulim" pitchFamily="34" charset="-127"/>
              </a:rPr>
              <a:t>Manipulating the </a:t>
            </a:r>
            <a:r>
              <a:rPr lang="en-US" altLang="ko-KR" b="1">
                <a:ea typeface="Gulim" pitchFamily="34" charset="-127"/>
              </a:rPr>
              <a:t>bits</a:t>
            </a:r>
            <a:r>
              <a:rPr lang="en-US" altLang="ko-KR">
                <a:ea typeface="Gulim" pitchFamily="34" charset="-127"/>
              </a:rPr>
              <a:t> stored in a register</a:t>
            </a:r>
          </a:p>
        </p:txBody>
      </p:sp>
      <p:sp>
        <p:nvSpPr>
          <p:cNvPr id="323591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14313"/>
            <a:ext cx="7793037" cy="1462087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  <a:ea typeface="Gulim" pitchFamily="34" charset="-127"/>
              </a:rPr>
              <a:t>4.5 Logic </a:t>
            </a:r>
            <a:r>
              <a:rPr lang="en-US" altLang="ko-KR" b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Gulim" pitchFamily="34" charset="-127"/>
              </a:rPr>
              <a:t>Microoperations</a:t>
            </a:r>
            <a:endParaRPr lang="en-US" dirty="0"/>
          </a:p>
        </p:txBody>
      </p:sp>
      <p:grpSp>
        <p:nvGrpSpPr>
          <p:cNvPr id="7173" name="Group 4"/>
          <p:cNvGrpSpPr>
            <a:grpSpLocks/>
          </p:cNvGrpSpPr>
          <p:nvPr/>
        </p:nvGrpSpPr>
        <p:grpSpPr bwMode="auto">
          <a:xfrm>
            <a:off x="1600200" y="2819400"/>
            <a:ext cx="6248400" cy="3190875"/>
            <a:chOff x="1152" y="1350"/>
            <a:chExt cx="3372" cy="1626"/>
          </a:xfrm>
        </p:grpSpPr>
        <p:graphicFrame>
          <p:nvGraphicFramePr>
            <p:cNvPr id="7170" name="Object 5"/>
            <p:cNvGraphicFramePr>
              <a:graphicFrameLocks noChangeAspect="1"/>
            </p:cNvGraphicFramePr>
            <p:nvPr/>
          </p:nvGraphicFramePr>
          <p:xfrm>
            <a:off x="1152" y="1350"/>
            <a:ext cx="3372" cy="1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3" imgW="4896533" imgH="1895238" progId="Paint.Picture">
                    <p:embed/>
                  </p:oleObj>
                </mc:Choice>
                <mc:Fallback>
                  <p:oleObj name="비트맵 이미지" r:id="rId3" imgW="4896533" imgH="1895238" progId="Paint.Picture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350"/>
                          <a:ext cx="3372" cy="1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4" name="Rectangle 6"/>
            <p:cNvSpPr>
              <a:spLocks noChangeArrowheads="1"/>
            </p:cNvSpPr>
            <p:nvPr/>
          </p:nvSpPr>
          <p:spPr bwMode="auto">
            <a:xfrm>
              <a:off x="2160" y="2592"/>
              <a:ext cx="1152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r>
                <a:rPr kumimoji="1" lang="en-US" altLang="ko-KR" sz="1600" b="1">
                  <a:ea typeface="Gulim" pitchFamily="34" charset="-127"/>
                </a:rPr>
                <a:t> </a:t>
              </a:r>
            </a:p>
            <a:p>
              <a:pPr latinLnBrk="1"/>
              <a:r>
                <a:rPr kumimoji="1" lang="en-US" altLang="ko-KR" sz="1400" b="1">
                  <a:ea typeface="Gulim" pitchFamily="34" charset="-127"/>
                </a:rPr>
                <a:t>Logic Microoperations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23850"/>
            <a:ext cx="8839200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28600" y="2209800"/>
            <a:ext cx="42672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latin typeface="Times New Roman" pitchFamily="18" charset="0"/>
              </a:rPr>
              <a:t>• A variety of logic gates are inserted for each bit of registers. Different bitwise logical operations are selected by select signals.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219200"/>
            <a:ext cx="44672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1828800" y="914400"/>
            <a:ext cx="3803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>
                <a:latin typeface="Times New Roman" pitchFamily="18" charset="0"/>
                <a:cs typeface="Times New Roman" pitchFamily="18" charset="0"/>
              </a:rPr>
              <a:t>LOGIC CIRCUIT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1804988" y="2547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400">
              <a:latin typeface="Times New Roman" pitchFamily="18" charset="0"/>
            </a:endParaRPr>
          </a:p>
        </p:txBody>
      </p:sp>
      <p:graphicFrame>
        <p:nvGraphicFramePr>
          <p:cNvPr id="8194" name="Object 7"/>
          <p:cNvGraphicFramePr>
            <a:graphicFrameLocks noChangeAspect="1"/>
          </p:cNvGraphicFramePr>
          <p:nvPr/>
        </p:nvGraphicFramePr>
        <p:xfrm>
          <a:off x="304800" y="4302125"/>
          <a:ext cx="7239000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171429" imgH="2000000" progId="Paint.Picture">
                  <p:embed/>
                </p:oleObj>
              </mc:Choice>
              <mc:Fallback>
                <p:oleObj name="Bitmap Image" r:id="rId4" imgW="6171429" imgH="2000000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302125"/>
                        <a:ext cx="7239000" cy="234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6858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/>
              <a:t>Example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9600" y="914400"/>
            <a:ext cx="8534400" cy="76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Extend the previous logic circuit to accommodate XNOR, NAND, NOR, and the complement of the second input.</a:t>
            </a:r>
          </a:p>
        </p:txBody>
      </p:sp>
      <p:graphicFrame>
        <p:nvGraphicFramePr>
          <p:cNvPr id="24648" name="Group 72"/>
          <p:cNvGraphicFramePr>
            <a:graphicFrameLocks noGrp="1"/>
          </p:cNvGraphicFramePr>
          <p:nvPr>
            <p:ph sz="half" idx="4294967295"/>
          </p:nvPr>
        </p:nvGraphicFramePr>
        <p:xfrm>
          <a:off x="0" y="1981200"/>
          <a:ext cx="6019800" cy="4127500"/>
        </p:xfrm>
        <a:graphic>
          <a:graphicData uri="http://schemas.openxmlformats.org/drawingml/2006/table">
            <a:tbl>
              <a:tblPr/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9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9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S2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S0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Operation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</a:rPr>
                        <a:t>X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  <a:sym typeface="Symbol" pitchFamily="18" charset="2"/>
                        </a:rPr>
                        <a:t>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</a:rPr>
                        <a:t> 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  <a:sym typeface="Symbol" pitchFamily="18" charset="2"/>
                        </a:rPr>
                        <a:t>X 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</a:rPr>
                        <a:t> 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  <a:sym typeface="Symbol" pitchFamily="18" charset="2"/>
                        </a:rPr>
                        <a:t>X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宋体" charset="-122"/>
                          <a:cs typeface="Arial" pitchFamily="34" charset="0"/>
                        </a:rPr>
                        <a:t>Å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  <a:sym typeface="Symbol" pitchFamily="18" charset="2"/>
                        </a:rPr>
                        <a:t> Y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pitchFamily="34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XOR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Complement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</a:rPr>
                        <a:t>(X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  <a:sym typeface="Symbol" pitchFamily="18" charset="2"/>
                        </a:rPr>
                        <a:t>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</a:rPr>
                        <a:t> Y)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NAND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  <a:sym typeface="Symbol" pitchFamily="18" charset="2"/>
                        </a:rPr>
                        <a:t>(X 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</a:rPr>
                        <a:t> Y)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NOR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  <a:sym typeface="Symbol" pitchFamily="18" charset="2"/>
                        </a:rPr>
                        <a:t>(X 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宋体" charset="-122"/>
                          <a:cs typeface="Arial" pitchFamily="34" charset="0"/>
                        </a:rPr>
                        <a:t>Å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Arial" pitchFamily="34" charset="0"/>
                          <a:sym typeface="Symbol" pitchFamily="18" charset="2"/>
                        </a:rPr>
                        <a:t> Y)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cs typeface="Arial" pitchFamily="34" charset="0"/>
                        <a:sym typeface="Symbol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XNOR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pitchFamily="34" charset="0"/>
                        </a:rPr>
                        <a:t>Complement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1266" name="Line 89"/>
          <p:cNvSpPr>
            <a:spLocks noChangeShapeType="1"/>
          </p:cNvSpPr>
          <p:nvPr/>
        </p:nvSpPr>
        <p:spPr bwMode="auto">
          <a:xfrm>
            <a:off x="1828800" y="3886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7" name="Line 90"/>
          <p:cNvSpPr>
            <a:spLocks noChangeShapeType="1"/>
          </p:cNvSpPr>
          <p:nvPr/>
        </p:nvSpPr>
        <p:spPr bwMode="auto">
          <a:xfrm>
            <a:off x="1828800" y="5715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8" name="Line 91"/>
          <p:cNvSpPr>
            <a:spLocks noChangeShapeType="1"/>
          </p:cNvSpPr>
          <p:nvPr/>
        </p:nvSpPr>
        <p:spPr bwMode="auto">
          <a:xfrm>
            <a:off x="1828800" y="4343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69" name="Line 93"/>
          <p:cNvSpPr>
            <a:spLocks noChangeShapeType="1"/>
          </p:cNvSpPr>
          <p:nvPr/>
        </p:nvSpPr>
        <p:spPr bwMode="auto">
          <a:xfrm>
            <a:off x="1828800" y="4800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0" name="Line 94"/>
          <p:cNvSpPr>
            <a:spLocks noChangeShapeType="1"/>
          </p:cNvSpPr>
          <p:nvPr/>
        </p:nvSpPr>
        <p:spPr bwMode="auto">
          <a:xfrm>
            <a:off x="1905000" y="5257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1271" name="Picture 95"/>
          <p:cNvPicPr>
            <a:picLocks noChangeAspect="1" noChangeArrowheads="1"/>
          </p:cNvPicPr>
          <p:nvPr/>
        </p:nvPicPr>
        <p:blipFill>
          <a:blip r:embed="rId3" cstate="print"/>
          <a:srcRect l="4936"/>
          <a:stretch>
            <a:fillRect/>
          </a:stretch>
        </p:blipFill>
        <p:spPr bwMode="auto">
          <a:xfrm>
            <a:off x="5949950" y="1752600"/>
            <a:ext cx="30416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ChangeArrowheads="1"/>
          </p:cNvSpPr>
          <p:nvPr/>
        </p:nvSpPr>
        <p:spPr bwMode="auto">
          <a:xfrm>
            <a:off x="6324600" y="3429000"/>
            <a:ext cx="1295400" cy="2514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52227" name="Rectangle 1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685800"/>
          </a:xfrm>
        </p:spPr>
        <p:txBody>
          <a:bodyPr/>
          <a:lstStyle/>
          <a:p>
            <a:r>
              <a:rPr lang="en-US" altLang="ko-KR" sz="3600">
                <a:ea typeface="Gulim" pitchFamily="34" charset="-127"/>
              </a:rPr>
              <a:t>More Logic Microoperation</a:t>
            </a:r>
          </a:p>
        </p:txBody>
      </p:sp>
      <p:sp>
        <p:nvSpPr>
          <p:cNvPr id="52228" name="Line 19"/>
          <p:cNvSpPr>
            <a:spLocks noChangeShapeType="1"/>
          </p:cNvSpPr>
          <p:nvPr/>
        </p:nvSpPr>
        <p:spPr bwMode="auto">
          <a:xfrm flipH="1">
            <a:off x="2771775" y="417195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29" name="Line 20"/>
          <p:cNvSpPr>
            <a:spLocks noChangeShapeType="1"/>
          </p:cNvSpPr>
          <p:nvPr/>
        </p:nvSpPr>
        <p:spPr bwMode="auto">
          <a:xfrm flipH="1">
            <a:off x="2400300" y="471487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0" name="Line 21"/>
          <p:cNvSpPr>
            <a:spLocks noChangeShapeType="1"/>
          </p:cNvSpPr>
          <p:nvPr/>
        </p:nvSpPr>
        <p:spPr bwMode="auto">
          <a:xfrm flipH="1">
            <a:off x="6858000" y="35814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1" name="Line 22"/>
          <p:cNvSpPr>
            <a:spLocks noChangeShapeType="1"/>
          </p:cNvSpPr>
          <p:nvPr/>
        </p:nvSpPr>
        <p:spPr bwMode="auto">
          <a:xfrm flipH="1">
            <a:off x="6858000" y="38862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2" name="Line 23"/>
          <p:cNvSpPr>
            <a:spLocks noChangeShapeType="1"/>
          </p:cNvSpPr>
          <p:nvPr/>
        </p:nvSpPr>
        <p:spPr bwMode="auto">
          <a:xfrm>
            <a:off x="6838950" y="420052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3" name="Line 24"/>
          <p:cNvSpPr>
            <a:spLocks noChangeShapeType="1"/>
          </p:cNvSpPr>
          <p:nvPr/>
        </p:nvSpPr>
        <p:spPr bwMode="auto">
          <a:xfrm flipH="1">
            <a:off x="7305675" y="449580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4" name="Line 25"/>
          <p:cNvSpPr>
            <a:spLocks noChangeShapeType="1"/>
          </p:cNvSpPr>
          <p:nvPr/>
        </p:nvSpPr>
        <p:spPr bwMode="auto">
          <a:xfrm>
            <a:off x="6915150" y="479107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5" name="Line 26"/>
          <p:cNvSpPr>
            <a:spLocks noChangeShapeType="1"/>
          </p:cNvSpPr>
          <p:nvPr/>
        </p:nvSpPr>
        <p:spPr bwMode="auto">
          <a:xfrm>
            <a:off x="6829425" y="505777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6" name="Line 27"/>
          <p:cNvSpPr>
            <a:spLocks noChangeShapeType="1"/>
          </p:cNvSpPr>
          <p:nvPr/>
        </p:nvSpPr>
        <p:spPr bwMode="auto">
          <a:xfrm>
            <a:off x="6858000" y="53340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7" name="Text Box 28"/>
          <p:cNvSpPr txBox="1">
            <a:spLocks noChangeArrowheads="1"/>
          </p:cNvSpPr>
          <p:nvPr/>
        </p:nvSpPr>
        <p:spPr bwMode="auto">
          <a:xfrm>
            <a:off x="2209800" y="609600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1600" b="1">
                <a:latin typeface="Arial" charset="0"/>
                <a:ea typeface="Gulim" pitchFamily="34" charset="-127"/>
              </a:rPr>
              <a:t>TABLE 4-6.   Sixteen Logic Microoperations   </a:t>
            </a:r>
            <a:endParaRPr lang="ko-KR" altLang="en-US" sz="2400"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52238" name="Line 29"/>
          <p:cNvSpPr>
            <a:spLocks noChangeShapeType="1"/>
          </p:cNvSpPr>
          <p:nvPr/>
        </p:nvSpPr>
        <p:spPr bwMode="auto">
          <a:xfrm flipV="1">
            <a:off x="1295400" y="2438400"/>
            <a:ext cx="457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239" name="Line 30"/>
          <p:cNvSpPr>
            <a:spLocks noChangeShapeType="1"/>
          </p:cNvSpPr>
          <p:nvPr/>
        </p:nvSpPr>
        <p:spPr bwMode="auto">
          <a:xfrm flipV="1">
            <a:off x="1295400" y="2438400"/>
            <a:ext cx="914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240" name="Text Box 31"/>
          <p:cNvSpPr txBox="1">
            <a:spLocks noChangeArrowheads="1"/>
          </p:cNvSpPr>
          <p:nvPr/>
        </p:nvSpPr>
        <p:spPr bwMode="auto">
          <a:xfrm>
            <a:off x="762000" y="1066800"/>
            <a:ext cx="7391400" cy="180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1600" b="1">
                <a:latin typeface="Arial" charset="0"/>
                <a:ea typeface="Gulim" pitchFamily="34" charset="-127"/>
              </a:rPr>
              <a:t>X    Y    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0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1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2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3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4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5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6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7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8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9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10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11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12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13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14</a:t>
            </a:r>
            <a:r>
              <a:rPr lang="en-US" altLang="ko-KR" sz="1600" b="1">
                <a:latin typeface="Arial" charset="0"/>
                <a:ea typeface="Gulim" pitchFamily="34" charset="-127"/>
              </a:rPr>
              <a:t>  F</a:t>
            </a:r>
            <a:r>
              <a:rPr lang="en-US" altLang="ko-KR" b="1" baseline="-25000">
                <a:latin typeface="Arial" charset="0"/>
                <a:ea typeface="Gulim" pitchFamily="34" charset="-127"/>
              </a:rPr>
              <a:t>15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ko-KR" sz="1600" b="1">
                <a:latin typeface="Arial" charset="0"/>
                <a:ea typeface="Gulim" pitchFamily="34" charset="-127"/>
              </a:rPr>
              <a:t>0    0         0     0     0     0     0     0     0     0    1     1     1     1     1     1     1     1 </a:t>
            </a:r>
            <a:br>
              <a:rPr lang="en-US" altLang="ko-KR" sz="1600" b="1">
                <a:latin typeface="Arial" charset="0"/>
                <a:ea typeface="Gulim" pitchFamily="34" charset="-127"/>
              </a:rPr>
            </a:br>
            <a:r>
              <a:rPr lang="en-US" altLang="ko-KR" sz="1600" b="1">
                <a:latin typeface="Arial" charset="0"/>
                <a:ea typeface="Gulim" pitchFamily="34" charset="-127"/>
              </a:rPr>
              <a:t>0    1         0     0     0     0     1     1     1     1     0    0     0     0     1     1     1     1</a:t>
            </a:r>
            <a:br>
              <a:rPr lang="en-US" altLang="ko-KR" sz="1600" b="1">
                <a:latin typeface="Arial" charset="0"/>
                <a:ea typeface="Gulim" pitchFamily="34" charset="-127"/>
              </a:rPr>
            </a:br>
            <a:r>
              <a:rPr lang="en-US" altLang="ko-KR" sz="1600" b="1">
                <a:latin typeface="Arial" charset="0"/>
                <a:ea typeface="Gulim" pitchFamily="34" charset="-127"/>
              </a:rPr>
              <a:t>1    0         0     0     1     1     0     0     1     1     0    0     1     1     0     0     1     1</a:t>
            </a:r>
            <a:br>
              <a:rPr lang="en-US" altLang="ko-KR" sz="1600" b="1">
                <a:latin typeface="Arial" charset="0"/>
                <a:ea typeface="Gulim" pitchFamily="34" charset="-127"/>
              </a:rPr>
            </a:br>
            <a:r>
              <a:rPr lang="en-US" altLang="ko-KR" sz="1600" b="1">
                <a:latin typeface="Arial" charset="0"/>
                <a:ea typeface="Gulim" pitchFamily="34" charset="-127"/>
              </a:rPr>
              <a:t>1    1         0     1     0     1     0     1     0     1     0    1     0     1     0     1     0     1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ko-KR" sz="1600" b="1">
                <a:latin typeface="Arial" charset="0"/>
                <a:ea typeface="Gulim" pitchFamily="34" charset="-127"/>
              </a:rPr>
              <a:t>          TABLE 4-5.   Truth Table for 16 Functions of Two Variables   </a:t>
            </a:r>
          </a:p>
        </p:txBody>
      </p:sp>
      <p:sp>
        <p:nvSpPr>
          <p:cNvPr id="52241" name="Text Box 32"/>
          <p:cNvSpPr txBox="1">
            <a:spLocks noChangeArrowheads="1"/>
          </p:cNvSpPr>
          <p:nvPr/>
        </p:nvSpPr>
        <p:spPr bwMode="auto">
          <a:xfrm>
            <a:off x="0" y="3124200"/>
            <a:ext cx="4724400" cy="2716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b="1">
                <a:solidFill>
                  <a:srgbClr val="003366"/>
                </a:solidFill>
                <a:latin typeface="Times New Roman" pitchFamily="18" charset="0"/>
                <a:ea typeface="Gulim" pitchFamily="34" charset="-127"/>
              </a:rPr>
              <a:t>Boolean function   Microoperation    Name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0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0        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0            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Clear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1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xy      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∧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     AND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2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xy’   </a:t>
            </a:r>
            <a:r>
              <a:rPr lang="en-US" altLang="ko-KR" sz="1400" b="1">
                <a:latin typeface="Times New Roman" pitchFamily="18" charset="0"/>
                <a:ea typeface="Gulim" pitchFamily="34" charset="-127"/>
              </a:rPr>
              <a:t>  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∧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3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x        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            Transfer A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4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x’y  </a:t>
            </a:r>
            <a:r>
              <a:rPr lang="en-US" altLang="ko-KR" sz="1600" b="1">
                <a:latin typeface="Times New Roman" pitchFamily="18" charset="0"/>
                <a:ea typeface="Gulim" pitchFamily="34" charset="-127"/>
              </a:rPr>
              <a:t>  </a:t>
            </a:r>
            <a:r>
              <a:rPr lang="en-US" altLang="ko-KR" sz="1700" b="1">
                <a:latin typeface="Times New Roman" pitchFamily="18" charset="0"/>
                <a:ea typeface="Gulim" pitchFamily="34" charset="-127"/>
              </a:rPr>
              <a:t>  </a:t>
            </a:r>
            <a:r>
              <a:rPr lang="en-US" altLang="ko-KR" sz="1600" b="1">
                <a:latin typeface="Times New Roman" pitchFamily="18" charset="0"/>
                <a:ea typeface="Gulim" pitchFamily="34" charset="-127"/>
              </a:rPr>
              <a:t>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∧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5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y        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           Transfer B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6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x </a:t>
            </a:r>
            <a:r>
              <a:rPr lang="en-US" altLang="ko-KR" sz="1900">
                <a:latin typeface="Arial" charset="0"/>
                <a:ea typeface="Gulim" pitchFamily="34" charset="-127"/>
                <a:sym typeface="Symbol" pitchFamily="18" charset="2"/>
              </a:rPr>
              <a:t>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y 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 </a:t>
            </a:r>
            <a:r>
              <a:rPr lang="en-US" altLang="ko-KR" sz="1900">
                <a:latin typeface="Arial" charset="0"/>
                <a:ea typeface="Gulim" pitchFamily="34" charset="-127"/>
                <a:sym typeface="Symbol" pitchFamily="18" charset="2"/>
              </a:rPr>
              <a:t>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    Ex-OR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7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x+y    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∨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    OR </a:t>
            </a:r>
          </a:p>
        </p:txBody>
      </p:sp>
      <p:sp>
        <p:nvSpPr>
          <p:cNvPr id="52242" name="Text Box 33"/>
          <p:cNvSpPr txBox="1">
            <a:spLocks noChangeArrowheads="1"/>
          </p:cNvSpPr>
          <p:nvPr/>
        </p:nvSpPr>
        <p:spPr bwMode="auto">
          <a:xfrm>
            <a:off x="4419600" y="3124200"/>
            <a:ext cx="4724400" cy="2776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b="1">
                <a:solidFill>
                  <a:srgbClr val="003366"/>
                </a:solidFill>
                <a:latin typeface="Times New Roman" pitchFamily="18" charset="0"/>
                <a:ea typeface="Gulim" pitchFamily="34" charset="-127"/>
              </a:rPr>
              <a:t>Boolean function   Microoperation    Name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8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(x+y)’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∨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     NOR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9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(x </a:t>
            </a:r>
            <a:r>
              <a:rPr lang="en-US" altLang="ko-KR" sz="1900">
                <a:latin typeface="Arial" charset="0"/>
                <a:ea typeface="Gulim" pitchFamily="34" charset="-127"/>
                <a:sym typeface="Symbol" pitchFamily="18" charset="2"/>
              </a:rPr>
              <a:t>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y)’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 </a:t>
            </a:r>
            <a:r>
              <a:rPr lang="en-US" altLang="ko-KR" sz="1900">
                <a:latin typeface="Arial" charset="0"/>
                <a:ea typeface="Gulim" pitchFamily="34" charset="-127"/>
                <a:sym typeface="Symbol" pitchFamily="18" charset="2"/>
              </a:rPr>
              <a:t>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     Ex-NOR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10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y’   </a:t>
            </a:r>
            <a:r>
              <a:rPr lang="en-US" altLang="ko-KR" sz="1400" b="1">
                <a:latin typeface="Times New Roman" pitchFamily="18" charset="0"/>
                <a:ea typeface="Gulim" pitchFamily="34" charset="-127"/>
              </a:rPr>
              <a:t>  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</a:t>
            </a:r>
            <a:r>
              <a:rPr lang="en-US" altLang="ko-KR" sz="2000" b="1">
                <a:latin typeface="Times New Roman" pitchFamily="18" charset="0"/>
                <a:ea typeface="Gulim" pitchFamily="34" charset="-127"/>
              </a:rPr>
              <a:t> 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            Compl-B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11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x+y’</a:t>
            </a:r>
            <a:r>
              <a:rPr lang="en-US" altLang="ko-KR" sz="2000" b="1">
                <a:latin typeface="Times New Roman" pitchFamily="18" charset="0"/>
                <a:ea typeface="Gulim" pitchFamily="34" charset="-127"/>
              </a:rPr>
              <a:t>  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∨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    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12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x’    </a:t>
            </a:r>
            <a:r>
              <a:rPr lang="en-US" altLang="ko-KR" sz="1600" b="1">
                <a:latin typeface="Times New Roman" pitchFamily="18" charset="0"/>
                <a:ea typeface="Gulim" pitchFamily="34" charset="-127"/>
              </a:rPr>
              <a:t>  </a:t>
            </a:r>
            <a:r>
              <a:rPr lang="en-US" altLang="ko-KR" sz="1700" b="1">
                <a:latin typeface="Times New Roman" pitchFamily="18" charset="0"/>
                <a:ea typeface="Gulim" pitchFamily="34" charset="-127"/>
              </a:rPr>
              <a:t> </a:t>
            </a:r>
            <a:r>
              <a:rPr lang="en-US" altLang="ko-KR" sz="1600" b="1">
                <a:latin typeface="Times New Roman" pitchFamily="18" charset="0"/>
                <a:ea typeface="Gulim" pitchFamily="34" charset="-127"/>
              </a:rPr>
              <a:t>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             Compl-A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13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x’+y 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∨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14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(xy)’ 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∧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B      NAND </a:t>
            </a:r>
            <a:br>
              <a:rPr lang="en-US" altLang="ko-KR" b="1">
                <a:latin typeface="Times New Roman" pitchFamily="18" charset="0"/>
                <a:ea typeface="Gulim" pitchFamily="34" charset="-127"/>
              </a:rPr>
            </a:br>
            <a:r>
              <a:rPr lang="en-US" altLang="ko-KR" b="1">
                <a:latin typeface="Times New Roman" pitchFamily="18" charset="0"/>
                <a:ea typeface="Gulim" pitchFamily="34" charset="-127"/>
              </a:rPr>
              <a:t>          F</a:t>
            </a:r>
            <a:r>
              <a:rPr lang="en-US" altLang="ko-KR" b="1" baseline="-25000">
                <a:latin typeface="Times New Roman" pitchFamily="18" charset="0"/>
                <a:ea typeface="Gulim" pitchFamily="34" charset="-127"/>
              </a:rPr>
              <a:t>15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 = 1           F </a:t>
            </a:r>
            <a:r>
              <a:rPr lang="ko-KR" altLang="en-US" b="1">
                <a:latin typeface="Times New Roman" pitchFamily="18" charset="0"/>
                <a:ea typeface="Gulim" pitchFamily="34" charset="-127"/>
              </a:rPr>
              <a:t>← </a:t>
            </a:r>
            <a:r>
              <a:rPr lang="en-US" altLang="ko-KR" b="1">
                <a:latin typeface="Times New Roman" pitchFamily="18" charset="0"/>
                <a:ea typeface="Gulim" pitchFamily="34" charset="-127"/>
              </a:rPr>
              <a:t>all 1’s      set to all 1’s </a:t>
            </a:r>
          </a:p>
        </p:txBody>
      </p:sp>
      <p:sp>
        <p:nvSpPr>
          <p:cNvPr id="52243" name="Rectangle 34"/>
          <p:cNvSpPr>
            <a:spLocks noChangeArrowheads="1"/>
          </p:cNvSpPr>
          <p:nvPr/>
        </p:nvSpPr>
        <p:spPr bwMode="auto">
          <a:xfrm>
            <a:off x="609600" y="1447800"/>
            <a:ext cx="7467600" cy="1066800"/>
          </a:xfrm>
          <a:prstGeom prst="rect">
            <a:avLst/>
          </a:prstGeom>
          <a:solidFill>
            <a:schemeClr val="accent1">
              <a:alpha val="18823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52244" name="Rectangle 36"/>
          <p:cNvSpPr>
            <a:spLocks noChangeArrowheads="1"/>
          </p:cNvSpPr>
          <p:nvPr/>
        </p:nvSpPr>
        <p:spPr bwMode="auto">
          <a:xfrm>
            <a:off x="63500" y="3200400"/>
            <a:ext cx="4267200" cy="2819400"/>
          </a:xfrm>
          <a:prstGeom prst="rect">
            <a:avLst/>
          </a:prstGeom>
          <a:solidFill>
            <a:schemeClr val="accent1">
              <a:alpha val="1803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52245" name="Rectangle 37"/>
          <p:cNvSpPr>
            <a:spLocks noChangeArrowheads="1"/>
          </p:cNvSpPr>
          <p:nvPr/>
        </p:nvSpPr>
        <p:spPr bwMode="auto">
          <a:xfrm>
            <a:off x="4419600" y="3200400"/>
            <a:ext cx="4572000" cy="2819400"/>
          </a:xfrm>
          <a:prstGeom prst="rect">
            <a:avLst/>
          </a:prstGeom>
          <a:solidFill>
            <a:schemeClr val="accent1">
              <a:alpha val="1803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52246" name="Rectangle 38"/>
          <p:cNvSpPr>
            <a:spLocks noChangeArrowheads="1"/>
          </p:cNvSpPr>
          <p:nvPr/>
        </p:nvSpPr>
        <p:spPr bwMode="auto">
          <a:xfrm>
            <a:off x="609600" y="1066800"/>
            <a:ext cx="7467600" cy="381000"/>
          </a:xfrm>
          <a:prstGeom prst="rect">
            <a:avLst/>
          </a:prstGeom>
          <a:solidFill>
            <a:schemeClr val="accent1">
              <a:alpha val="16862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61963"/>
            <a:ext cx="7834313" cy="781050"/>
          </a:xfrm>
          <a:noFill/>
        </p:spPr>
        <p:txBody>
          <a:bodyPr lIns="63500" tIns="25400" rIns="63500" bIns="25400" anchor="t">
            <a:spAutoFit/>
          </a:bodyPr>
          <a:lstStyle/>
          <a:p>
            <a:pPr defTabSz="762000"/>
            <a:r>
              <a:rPr lang="en-US" altLang="ko-KR" sz="2400" b="1">
                <a:ea typeface="Gulim" pitchFamily="34" charset="-127"/>
              </a:rPr>
              <a:t>HARDWARE  IMPLEMENTATION  OF  CONTROLLED TRANSFERS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F11B89-2E52-46D1-8190-7B6D7DC38B66}" type="slidenum">
              <a:rPr lang="ar-SA"/>
              <a:pPr>
                <a:defRPr/>
              </a:pPr>
              <a:t>4</a:t>
            </a:fld>
            <a:endParaRPr lang="en-US"/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560388" y="4192588"/>
            <a:ext cx="4203700" cy="284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85000"/>
              </a:lnSpc>
            </a:pPr>
            <a:r>
              <a:rPr kumimoji="1" lang="en-US" altLang="ko-KR" b="1">
                <a:ea typeface="Gulim" pitchFamily="34" charset="-127"/>
              </a:rPr>
              <a:t>Basic Symbols for Register Transfers</a:t>
            </a:r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579438" y="1123950"/>
            <a:ext cx="424180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02000"/>
              </a:lnSpc>
            </a:pPr>
            <a:r>
              <a:rPr kumimoji="1" lang="en-US" altLang="ko-KR" b="1">
                <a:ea typeface="Gulim" pitchFamily="34" charset="-127"/>
              </a:rPr>
              <a:t>Implementation of controlled transfer 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1241425" y="1335088"/>
            <a:ext cx="1412875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11000"/>
              </a:lnSpc>
            </a:pPr>
            <a:r>
              <a:rPr kumimoji="1" lang="en-US" altLang="ko-KR" b="1">
                <a:ea typeface="Gulim" pitchFamily="34" charset="-127"/>
              </a:rPr>
              <a:t>P:  R2 </a:t>
            </a:r>
            <a:r>
              <a:rPr kumimoji="1" lang="en-US" altLang="ko-KR" b="1">
                <a:latin typeface="Symbol" pitchFamily="18" charset="2"/>
                <a:ea typeface="Gulim" pitchFamily="34" charset="-127"/>
              </a:rPr>
              <a:t></a:t>
            </a:r>
            <a:r>
              <a:rPr kumimoji="1" lang="en-US" altLang="ko-KR" b="1">
                <a:ea typeface="Gulim" pitchFamily="34" charset="-127"/>
              </a:rPr>
              <a:t>R1</a:t>
            </a:r>
          </a:p>
        </p:txBody>
      </p:sp>
      <p:sp>
        <p:nvSpPr>
          <p:cNvPr id="16391" name="Rectangle 6"/>
          <p:cNvSpPr>
            <a:spLocks noChangeArrowheads="1"/>
          </p:cNvSpPr>
          <p:nvPr/>
        </p:nvSpPr>
        <p:spPr bwMode="auto">
          <a:xfrm>
            <a:off x="579438" y="1733550"/>
            <a:ext cx="1701800" cy="328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01000"/>
              </a:lnSpc>
            </a:pPr>
            <a:r>
              <a:rPr kumimoji="1" lang="en-US" altLang="ko-KR" b="1">
                <a:ea typeface="Gulim" pitchFamily="34" charset="-127"/>
              </a:rPr>
              <a:t>Block diagram</a:t>
            </a:r>
          </a:p>
        </p:txBody>
      </p:sp>
      <p:sp>
        <p:nvSpPr>
          <p:cNvPr id="16392" name="Rectangle 7"/>
          <p:cNvSpPr>
            <a:spLocks noChangeArrowheads="1"/>
          </p:cNvSpPr>
          <p:nvPr/>
        </p:nvSpPr>
        <p:spPr bwMode="auto">
          <a:xfrm>
            <a:off x="579438" y="2690813"/>
            <a:ext cx="1828800" cy="328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101000"/>
              </a:lnSpc>
            </a:pPr>
            <a:r>
              <a:rPr kumimoji="1" lang="en-US" altLang="ko-KR" b="1">
                <a:ea typeface="Gulim" pitchFamily="34" charset="-127"/>
              </a:rPr>
              <a:t>Timing diagram</a:t>
            </a:r>
          </a:p>
        </p:txBody>
      </p:sp>
      <p:sp>
        <p:nvSpPr>
          <p:cNvPr id="16393" name="Rectangle 8"/>
          <p:cNvSpPr>
            <a:spLocks noChangeArrowheads="1"/>
          </p:cNvSpPr>
          <p:nvPr/>
        </p:nvSpPr>
        <p:spPr bwMode="auto">
          <a:xfrm>
            <a:off x="4708525" y="1377950"/>
            <a:ext cx="279400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solidFill>
                  <a:srgbClr val="000000"/>
                </a:solidFill>
                <a:ea typeface="Gulim" pitchFamily="34" charset="-127"/>
              </a:rPr>
              <a:t>  </a:t>
            </a:r>
          </a:p>
        </p:txBody>
      </p:sp>
      <p:sp>
        <p:nvSpPr>
          <p:cNvPr id="16394" name="Rectangle 9"/>
          <p:cNvSpPr>
            <a:spLocks noChangeArrowheads="1"/>
          </p:cNvSpPr>
          <p:nvPr/>
        </p:nvSpPr>
        <p:spPr bwMode="auto">
          <a:xfrm>
            <a:off x="7548563" y="1924050"/>
            <a:ext cx="595312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Gulim" pitchFamily="34" charset="-127"/>
              </a:rPr>
              <a:t>Clock</a:t>
            </a:r>
          </a:p>
        </p:txBody>
      </p:sp>
      <p:sp>
        <p:nvSpPr>
          <p:cNvPr id="16395" name="Rectangle 10"/>
          <p:cNvSpPr>
            <a:spLocks noChangeArrowheads="1"/>
          </p:cNvSpPr>
          <p:nvPr/>
        </p:nvSpPr>
        <p:spPr bwMode="auto">
          <a:xfrm>
            <a:off x="985838" y="5002213"/>
            <a:ext cx="36512" cy="150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Rectangle 11"/>
          <p:cNvSpPr>
            <a:spLocks noChangeArrowheads="1"/>
          </p:cNvSpPr>
          <p:nvPr/>
        </p:nvSpPr>
        <p:spPr bwMode="auto">
          <a:xfrm>
            <a:off x="1065213" y="5041900"/>
            <a:ext cx="6846887" cy="160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marL="381000" indent="-381000" defTabSz="152400" eaLnBrk="0" hangingPunct="0">
              <a:lnSpc>
                <a:spcPct val="105000"/>
              </a:lnSpc>
              <a:spcBef>
                <a:spcPct val="10000"/>
              </a:spcBef>
              <a:tabLst>
                <a:tab pos="1143000" algn="l"/>
                <a:tab pos="4191000" algn="l"/>
              </a:tabLst>
            </a:pPr>
            <a:r>
              <a:rPr kumimoji="1" lang="en-US" altLang="ko-KR" sz="1200" b="1">
                <a:ea typeface="Gulim" pitchFamily="34" charset="-127"/>
              </a:rPr>
              <a:t>Capital letters              Denotes a register	               MAR, R2</a:t>
            </a:r>
          </a:p>
          <a:p>
            <a:pPr marL="381000" indent="-381000" defTabSz="152400" eaLnBrk="0" hangingPunct="0">
              <a:lnSpc>
                <a:spcPct val="105000"/>
              </a:lnSpc>
              <a:spcBef>
                <a:spcPct val="10000"/>
              </a:spcBef>
              <a:tabLst>
                <a:tab pos="1143000" algn="l"/>
                <a:tab pos="4191000" algn="l"/>
              </a:tabLst>
            </a:pPr>
            <a:r>
              <a:rPr kumimoji="1" lang="en-US" altLang="ko-KR" sz="1200" b="1">
                <a:ea typeface="Gulim" pitchFamily="34" charset="-127"/>
              </a:rPr>
              <a:t>and numerals               </a:t>
            </a:r>
          </a:p>
          <a:p>
            <a:pPr marL="381000" indent="-381000" defTabSz="152400" eaLnBrk="0" hangingPunct="0">
              <a:lnSpc>
                <a:spcPct val="105000"/>
              </a:lnSpc>
              <a:spcBef>
                <a:spcPct val="10000"/>
              </a:spcBef>
              <a:tabLst>
                <a:tab pos="1143000" algn="l"/>
                <a:tab pos="4191000" algn="l"/>
              </a:tabLst>
            </a:pPr>
            <a:r>
              <a:rPr kumimoji="1" lang="en-US" altLang="ko-KR" sz="1200" b="1">
                <a:ea typeface="Gulim" pitchFamily="34" charset="-127"/>
              </a:rPr>
              <a:t>Parentheses ( )	           Denotes a part of a register	               R2(0-7), R2(L)</a:t>
            </a:r>
          </a:p>
          <a:p>
            <a:pPr marL="381000" indent="-381000" defTabSz="152400" eaLnBrk="0" hangingPunct="0">
              <a:lnSpc>
                <a:spcPct val="105000"/>
              </a:lnSpc>
              <a:spcBef>
                <a:spcPct val="10000"/>
              </a:spcBef>
              <a:tabLst>
                <a:tab pos="1143000" algn="l"/>
                <a:tab pos="4191000" algn="l"/>
              </a:tabLst>
            </a:pPr>
            <a:r>
              <a:rPr kumimoji="1" lang="en-US" altLang="ko-KR" sz="1200" b="1">
                <a:ea typeface="Gulim" pitchFamily="34" charset="-127"/>
              </a:rPr>
              <a:t>Arrow </a:t>
            </a:r>
            <a:r>
              <a:rPr kumimoji="1" lang="en-US" altLang="ko-KR" sz="12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sz="1200" b="1">
                <a:ea typeface="Gulim" pitchFamily="34" charset="-127"/>
              </a:rPr>
              <a:t> 	           Denotes transfer of information	               R2 </a:t>
            </a:r>
            <a:r>
              <a:rPr kumimoji="1" lang="en-US" altLang="ko-KR" sz="12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12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sz="1200" b="1">
                <a:ea typeface="Gulim" pitchFamily="34" charset="-127"/>
              </a:rPr>
              <a:t> </a:t>
            </a:r>
            <a:r>
              <a:rPr kumimoji="1" lang="en-US" altLang="ko-KR" sz="12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sz="1200" b="1">
                <a:ea typeface="Gulim" pitchFamily="34" charset="-127"/>
              </a:rPr>
              <a:t>R1</a:t>
            </a:r>
          </a:p>
          <a:p>
            <a:pPr marL="381000" indent="-381000" defTabSz="152400" eaLnBrk="0" hangingPunct="0">
              <a:lnSpc>
                <a:spcPct val="105000"/>
              </a:lnSpc>
              <a:spcBef>
                <a:spcPct val="10000"/>
              </a:spcBef>
              <a:tabLst>
                <a:tab pos="1143000" algn="l"/>
                <a:tab pos="4191000" algn="l"/>
              </a:tabLst>
            </a:pPr>
            <a:r>
              <a:rPr kumimoji="1" lang="en-US" altLang="ko-KR" sz="1200" b="1">
                <a:ea typeface="Gulim" pitchFamily="34" charset="-127"/>
              </a:rPr>
              <a:t>Colon  :	           Denotes termination of control function	       P:</a:t>
            </a:r>
          </a:p>
          <a:p>
            <a:pPr marL="381000" indent="-381000" defTabSz="152400" eaLnBrk="0" hangingPunct="0">
              <a:lnSpc>
                <a:spcPct val="105000"/>
              </a:lnSpc>
              <a:spcBef>
                <a:spcPct val="10000"/>
              </a:spcBef>
              <a:tabLst>
                <a:tab pos="1143000" algn="l"/>
                <a:tab pos="4191000" algn="l"/>
              </a:tabLst>
            </a:pPr>
            <a:r>
              <a:rPr kumimoji="1" lang="en-US" altLang="ko-KR" sz="1200" b="1">
                <a:ea typeface="Gulim" pitchFamily="34" charset="-127"/>
              </a:rPr>
              <a:t>Comma  ,	           Separates two micro-operations	               A </a:t>
            </a:r>
            <a:r>
              <a:rPr kumimoji="1" lang="en-US" altLang="ko-KR" sz="12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12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sz="1200" b="1">
                <a:ea typeface="Gulim" pitchFamily="34" charset="-127"/>
              </a:rPr>
              <a:t> B,  B </a:t>
            </a:r>
            <a:r>
              <a:rPr kumimoji="1" lang="en-US" altLang="ko-KR" sz="1200" b="1">
                <a:ea typeface="Gulim" pitchFamily="34" charset="-127"/>
                <a:sym typeface="Symbol" pitchFamily="18" charset="2"/>
              </a:rPr>
              <a:t></a:t>
            </a:r>
            <a:r>
              <a:rPr kumimoji="1" lang="en-US" altLang="ko-KR" sz="1200" b="1">
                <a:latin typeface="Symbol" pitchFamily="18" charset="2"/>
                <a:ea typeface="Gulim" pitchFamily="34" charset="-127"/>
              </a:rPr>
              <a:t></a:t>
            </a:r>
            <a:r>
              <a:rPr kumimoji="1" lang="en-US" altLang="ko-KR" sz="1200" b="1">
                <a:ea typeface="Gulim" pitchFamily="34" charset="-127"/>
              </a:rPr>
              <a:t> A</a:t>
            </a:r>
          </a:p>
        </p:txBody>
      </p:sp>
      <p:sp>
        <p:nvSpPr>
          <p:cNvPr id="16397" name="Rectangle 12"/>
          <p:cNvSpPr>
            <a:spLocks noChangeArrowheads="1"/>
          </p:cNvSpPr>
          <p:nvPr/>
        </p:nvSpPr>
        <p:spPr bwMode="auto">
          <a:xfrm>
            <a:off x="1047750" y="4672013"/>
            <a:ext cx="6275388" cy="21859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Line 13"/>
          <p:cNvSpPr>
            <a:spLocks noChangeShapeType="1"/>
          </p:cNvSpPr>
          <p:nvPr/>
        </p:nvSpPr>
        <p:spPr bwMode="auto">
          <a:xfrm>
            <a:off x="2413000" y="4691063"/>
            <a:ext cx="0" cy="1766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Line 14"/>
          <p:cNvSpPr>
            <a:spLocks noChangeShapeType="1"/>
          </p:cNvSpPr>
          <p:nvPr/>
        </p:nvSpPr>
        <p:spPr bwMode="auto">
          <a:xfrm>
            <a:off x="5705475" y="4691063"/>
            <a:ext cx="0" cy="1766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Rectangle 15"/>
          <p:cNvSpPr>
            <a:spLocks noChangeArrowheads="1"/>
          </p:cNvSpPr>
          <p:nvPr/>
        </p:nvSpPr>
        <p:spPr bwMode="auto">
          <a:xfrm>
            <a:off x="1225550" y="4684713"/>
            <a:ext cx="920750" cy="2809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kumimoji="1" lang="en-US" altLang="ko-KR" sz="1400" b="1">
                <a:ea typeface="Gulim" pitchFamily="34" charset="-127"/>
              </a:rPr>
              <a:t>Symbols</a:t>
            </a:r>
          </a:p>
        </p:txBody>
      </p:sp>
      <p:sp>
        <p:nvSpPr>
          <p:cNvPr id="16401" name="Rectangle 16"/>
          <p:cNvSpPr>
            <a:spLocks noChangeArrowheads="1"/>
          </p:cNvSpPr>
          <p:nvPr/>
        </p:nvSpPr>
        <p:spPr bwMode="auto">
          <a:xfrm>
            <a:off x="3454400" y="4684713"/>
            <a:ext cx="3300413" cy="2809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ea typeface="Gulim" pitchFamily="34" charset="-127"/>
              </a:rPr>
              <a:t>Description                             Meaning</a:t>
            </a:r>
          </a:p>
        </p:txBody>
      </p:sp>
      <p:sp>
        <p:nvSpPr>
          <p:cNvPr id="16402" name="Rectangle 17"/>
          <p:cNvSpPr>
            <a:spLocks noChangeArrowheads="1"/>
          </p:cNvSpPr>
          <p:nvPr/>
        </p:nvSpPr>
        <p:spPr bwMode="auto">
          <a:xfrm>
            <a:off x="7283450" y="0"/>
            <a:ext cx="1649413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r" defTabSz="762000" eaLnBrk="0" hangingPunct="0">
              <a:lnSpc>
                <a:spcPct val="90000"/>
              </a:lnSpc>
            </a:pPr>
            <a:r>
              <a:rPr kumimoji="1" lang="en-US" altLang="ko-KR" sz="1400" b="1" i="1">
                <a:ea typeface="Gulim" pitchFamily="34" charset="-127"/>
              </a:rPr>
              <a:t>Register Transfer</a:t>
            </a:r>
          </a:p>
        </p:txBody>
      </p:sp>
      <p:sp>
        <p:nvSpPr>
          <p:cNvPr id="16403" name="Rectangle 18"/>
          <p:cNvSpPr>
            <a:spLocks noChangeArrowheads="1"/>
          </p:cNvSpPr>
          <p:nvPr/>
        </p:nvSpPr>
        <p:spPr bwMode="auto">
          <a:xfrm>
            <a:off x="3794125" y="3748088"/>
            <a:ext cx="1639888" cy="228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defTabSz="762000" eaLnBrk="0" hangingPunct="0">
              <a:lnSpc>
                <a:spcPct val="97000"/>
              </a:lnSpc>
            </a:pPr>
            <a:r>
              <a:rPr kumimoji="1" lang="en-US" altLang="ko-KR" sz="1200" b="1">
                <a:ea typeface="Gulim" pitchFamily="34" charset="-127"/>
              </a:rPr>
              <a:t>Transfer occurs here</a:t>
            </a:r>
          </a:p>
        </p:txBody>
      </p:sp>
      <p:sp>
        <p:nvSpPr>
          <p:cNvPr id="16404" name="Line 19"/>
          <p:cNvSpPr>
            <a:spLocks noChangeShapeType="1"/>
          </p:cNvSpPr>
          <p:nvPr/>
        </p:nvSpPr>
        <p:spPr bwMode="auto">
          <a:xfrm flipH="1">
            <a:off x="5354638" y="3763963"/>
            <a:ext cx="644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Line 20"/>
          <p:cNvSpPr>
            <a:spLocks noChangeShapeType="1"/>
          </p:cNvSpPr>
          <p:nvPr/>
        </p:nvSpPr>
        <p:spPr bwMode="auto">
          <a:xfrm flipV="1">
            <a:off x="5986463" y="3546475"/>
            <a:ext cx="0" cy="2254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Rectangle 21"/>
          <p:cNvSpPr>
            <a:spLocks noChangeArrowheads="1"/>
          </p:cNvSpPr>
          <p:nvPr/>
        </p:nvSpPr>
        <p:spPr bwMode="auto">
          <a:xfrm>
            <a:off x="3832225" y="1782763"/>
            <a:ext cx="1019175" cy="4857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Rectangle 22"/>
          <p:cNvSpPr>
            <a:spLocks noChangeArrowheads="1"/>
          </p:cNvSpPr>
          <p:nvPr/>
        </p:nvSpPr>
        <p:spPr bwMode="auto">
          <a:xfrm>
            <a:off x="5859463" y="1930400"/>
            <a:ext cx="1339850" cy="18097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Rectangle 23"/>
          <p:cNvSpPr>
            <a:spLocks noChangeArrowheads="1"/>
          </p:cNvSpPr>
          <p:nvPr/>
        </p:nvSpPr>
        <p:spPr bwMode="auto">
          <a:xfrm>
            <a:off x="6254750" y="1893888"/>
            <a:ext cx="407988" cy="2809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solidFill>
                  <a:srgbClr val="000000"/>
                </a:solidFill>
                <a:ea typeface="Gulim" pitchFamily="34" charset="-127"/>
              </a:rPr>
              <a:t>R2</a:t>
            </a:r>
          </a:p>
        </p:txBody>
      </p:sp>
      <p:sp>
        <p:nvSpPr>
          <p:cNvPr id="16409" name="Rectangle 24"/>
          <p:cNvSpPr>
            <a:spLocks noChangeArrowheads="1"/>
          </p:cNvSpPr>
          <p:nvPr/>
        </p:nvSpPr>
        <p:spPr bwMode="auto">
          <a:xfrm>
            <a:off x="5872163" y="2384425"/>
            <a:ext cx="1339850" cy="1905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0" name="Rectangle 25"/>
          <p:cNvSpPr>
            <a:spLocks noChangeArrowheads="1"/>
          </p:cNvSpPr>
          <p:nvPr/>
        </p:nvSpPr>
        <p:spPr bwMode="auto">
          <a:xfrm>
            <a:off x="6257925" y="2355850"/>
            <a:ext cx="407988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solidFill>
                  <a:srgbClr val="000000"/>
                </a:solidFill>
                <a:ea typeface="Gulim" pitchFamily="34" charset="-127"/>
              </a:rPr>
              <a:t>R1</a:t>
            </a:r>
          </a:p>
        </p:txBody>
      </p:sp>
      <p:sp>
        <p:nvSpPr>
          <p:cNvPr id="16411" name="Rectangle 26"/>
          <p:cNvSpPr>
            <a:spLocks noChangeArrowheads="1"/>
          </p:cNvSpPr>
          <p:nvPr/>
        </p:nvSpPr>
        <p:spPr bwMode="auto">
          <a:xfrm>
            <a:off x="3929063" y="1809750"/>
            <a:ext cx="860425" cy="857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solidFill>
                  <a:srgbClr val="000000"/>
                </a:solidFill>
                <a:ea typeface="Gulim" pitchFamily="34" charset="-127"/>
              </a:rPr>
              <a:t>Control </a:t>
            </a:r>
          </a:p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solidFill>
                  <a:srgbClr val="000000"/>
                </a:solidFill>
                <a:ea typeface="Gulim" pitchFamily="34" charset="-127"/>
              </a:rPr>
              <a:t>Circuit</a:t>
            </a:r>
          </a:p>
          <a:p>
            <a:pPr defTabSz="762000" eaLnBrk="0" hangingPunct="0">
              <a:lnSpc>
                <a:spcPct val="90000"/>
              </a:lnSpc>
            </a:pPr>
            <a:endParaRPr kumimoji="1" lang="en-US" altLang="ko-KR" sz="1400" b="1">
              <a:solidFill>
                <a:srgbClr val="000000"/>
              </a:solidFill>
              <a:ea typeface="Gulim" pitchFamily="34" charset="-127"/>
            </a:endParaRPr>
          </a:p>
          <a:p>
            <a:pPr defTabSz="762000" eaLnBrk="0" latinLnBrk="1" hangingPunct="0">
              <a:lnSpc>
                <a:spcPct val="90000"/>
              </a:lnSpc>
            </a:pPr>
            <a:endParaRPr kumimoji="1" lang="en-US" altLang="ko-KR" sz="1400" b="1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16412" name="Line 27"/>
          <p:cNvSpPr>
            <a:spLocks noChangeShapeType="1"/>
          </p:cNvSpPr>
          <p:nvPr/>
        </p:nvSpPr>
        <p:spPr bwMode="auto">
          <a:xfrm>
            <a:off x="6519863" y="2105025"/>
            <a:ext cx="1587" cy="2746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3" name="Rectangle 28"/>
          <p:cNvSpPr>
            <a:spLocks noChangeArrowheads="1"/>
          </p:cNvSpPr>
          <p:nvPr/>
        </p:nvSpPr>
        <p:spPr bwMode="auto">
          <a:xfrm>
            <a:off x="5221288" y="1789113"/>
            <a:ext cx="546100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Gulim" pitchFamily="34" charset="-127"/>
              </a:rPr>
              <a:t>Load</a:t>
            </a:r>
          </a:p>
        </p:txBody>
      </p:sp>
      <p:sp>
        <p:nvSpPr>
          <p:cNvPr id="16414" name="Rectangle 29"/>
          <p:cNvSpPr>
            <a:spLocks noChangeArrowheads="1"/>
          </p:cNvSpPr>
          <p:nvPr/>
        </p:nvSpPr>
        <p:spPr bwMode="auto">
          <a:xfrm>
            <a:off x="4822825" y="1800225"/>
            <a:ext cx="300038" cy="2809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400" b="1">
                <a:solidFill>
                  <a:srgbClr val="000000"/>
                </a:solidFill>
                <a:ea typeface="Gulim" pitchFamily="34" charset="-127"/>
              </a:rPr>
              <a:t>P</a:t>
            </a:r>
          </a:p>
        </p:txBody>
      </p:sp>
      <p:sp>
        <p:nvSpPr>
          <p:cNvPr id="16415" name="Line 30"/>
          <p:cNvSpPr>
            <a:spLocks noChangeShapeType="1"/>
          </p:cNvSpPr>
          <p:nvPr/>
        </p:nvSpPr>
        <p:spPr bwMode="auto">
          <a:xfrm>
            <a:off x="4879975" y="2025650"/>
            <a:ext cx="965200" cy="47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6" name="Line 31"/>
          <p:cNvSpPr>
            <a:spLocks noChangeShapeType="1"/>
          </p:cNvSpPr>
          <p:nvPr/>
        </p:nvSpPr>
        <p:spPr bwMode="auto">
          <a:xfrm flipH="1">
            <a:off x="6457950" y="2247900"/>
            <a:ext cx="130175" cy="444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7" name="Rectangle 32"/>
          <p:cNvSpPr>
            <a:spLocks noChangeArrowheads="1"/>
          </p:cNvSpPr>
          <p:nvPr/>
        </p:nvSpPr>
        <p:spPr bwMode="auto">
          <a:xfrm>
            <a:off x="6540500" y="2163763"/>
            <a:ext cx="274638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Gulim" pitchFamily="34" charset="-127"/>
              </a:rPr>
              <a:t>n</a:t>
            </a:r>
          </a:p>
        </p:txBody>
      </p:sp>
      <p:sp>
        <p:nvSpPr>
          <p:cNvPr id="16418" name="Freeform 33"/>
          <p:cNvSpPr>
            <a:spLocks/>
          </p:cNvSpPr>
          <p:nvPr/>
        </p:nvSpPr>
        <p:spPr bwMode="auto">
          <a:xfrm>
            <a:off x="4129088" y="2938463"/>
            <a:ext cx="1058862" cy="209550"/>
          </a:xfrm>
          <a:custGeom>
            <a:avLst/>
            <a:gdLst>
              <a:gd name="T0" fmla="*/ 0 w 593"/>
              <a:gd name="T1" fmla="*/ 184 h 185"/>
              <a:gd name="T2" fmla="*/ 136 w 593"/>
              <a:gd name="T3" fmla="*/ 184 h 185"/>
              <a:gd name="T4" fmla="*/ 136 w 593"/>
              <a:gd name="T5" fmla="*/ 0 h 185"/>
              <a:gd name="T6" fmla="*/ 320 w 593"/>
              <a:gd name="T7" fmla="*/ 0 h 185"/>
              <a:gd name="T8" fmla="*/ 320 w 593"/>
              <a:gd name="T9" fmla="*/ 184 h 185"/>
              <a:gd name="T10" fmla="*/ 592 w 593"/>
              <a:gd name="T11" fmla="*/ 184 h 1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93"/>
              <a:gd name="T19" fmla="*/ 0 h 185"/>
              <a:gd name="T20" fmla="*/ 593 w 593"/>
              <a:gd name="T21" fmla="*/ 185 h 1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93" h="185">
                <a:moveTo>
                  <a:pt x="0" y="184"/>
                </a:moveTo>
                <a:lnTo>
                  <a:pt x="136" y="184"/>
                </a:lnTo>
                <a:lnTo>
                  <a:pt x="136" y="0"/>
                </a:lnTo>
                <a:lnTo>
                  <a:pt x="320" y="0"/>
                </a:lnTo>
                <a:lnTo>
                  <a:pt x="320" y="184"/>
                </a:lnTo>
                <a:lnTo>
                  <a:pt x="592" y="184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419" name="Arc 34"/>
          <p:cNvSpPr>
            <a:spLocks/>
          </p:cNvSpPr>
          <p:nvPr/>
        </p:nvSpPr>
        <p:spPr bwMode="auto">
          <a:xfrm>
            <a:off x="5140325" y="2933700"/>
            <a:ext cx="107950" cy="85725"/>
          </a:xfrm>
          <a:custGeom>
            <a:avLst/>
            <a:gdLst>
              <a:gd name="T0" fmla="*/ 107950 w 17464"/>
              <a:gd name="T1" fmla="*/ 78617 h 21600"/>
              <a:gd name="T2" fmla="*/ 0 w 17464"/>
              <a:gd name="T3" fmla="*/ 78196 h 21600"/>
              <a:gd name="T4" fmla="*/ 54717 w 17464"/>
              <a:gd name="T5" fmla="*/ 0 h 21600"/>
              <a:gd name="T6" fmla="*/ 0 60000 65536"/>
              <a:gd name="T7" fmla="*/ 0 60000 65536"/>
              <a:gd name="T8" fmla="*/ 0 60000 65536"/>
              <a:gd name="T9" fmla="*/ 0 w 17464"/>
              <a:gd name="T10" fmla="*/ 0 h 21600"/>
              <a:gd name="T11" fmla="*/ 17464 w 1746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0" name="Freeform 35"/>
          <p:cNvSpPr>
            <a:spLocks/>
          </p:cNvSpPr>
          <p:nvPr/>
        </p:nvSpPr>
        <p:spPr bwMode="auto">
          <a:xfrm>
            <a:off x="5186363" y="2938463"/>
            <a:ext cx="801687" cy="209550"/>
          </a:xfrm>
          <a:custGeom>
            <a:avLst/>
            <a:gdLst>
              <a:gd name="T0" fmla="*/ 0 w 449"/>
              <a:gd name="T1" fmla="*/ 0 h 185"/>
              <a:gd name="T2" fmla="*/ 176 w 449"/>
              <a:gd name="T3" fmla="*/ 0 h 185"/>
              <a:gd name="T4" fmla="*/ 176 w 449"/>
              <a:gd name="T5" fmla="*/ 184 h 185"/>
              <a:gd name="T6" fmla="*/ 448 w 449"/>
              <a:gd name="T7" fmla="*/ 184 h 185"/>
              <a:gd name="T8" fmla="*/ 0 60000 65536"/>
              <a:gd name="T9" fmla="*/ 0 60000 65536"/>
              <a:gd name="T10" fmla="*/ 0 60000 65536"/>
              <a:gd name="T11" fmla="*/ 0 60000 65536"/>
              <a:gd name="T12" fmla="*/ 0 w 449"/>
              <a:gd name="T13" fmla="*/ 0 h 185"/>
              <a:gd name="T14" fmla="*/ 449 w 449"/>
              <a:gd name="T15" fmla="*/ 185 h 1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9" h="185">
                <a:moveTo>
                  <a:pt x="0" y="0"/>
                </a:moveTo>
                <a:lnTo>
                  <a:pt x="176" y="0"/>
                </a:lnTo>
                <a:lnTo>
                  <a:pt x="176" y="184"/>
                </a:lnTo>
                <a:lnTo>
                  <a:pt x="448" y="184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421" name="Arc 36"/>
          <p:cNvSpPr>
            <a:spLocks/>
          </p:cNvSpPr>
          <p:nvPr/>
        </p:nvSpPr>
        <p:spPr bwMode="auto">
          <a:xfrm>
            <a:off x="5938838" y="2933700"/>
            <a:ext cx="109537" cy="85725"/>
          </a:xfrm>
          <a:custGeom>
            <a:avLst/>
            <a:gdLst>
              <a:gd name="T0" fmla="*/ 109537 w 17464"/>
              <a:gd name="T1" fmla="*/ 78617 h 21600"/>
              <a:gd name="T2" fmla="*/ 0 w 17464"/>
              <a:gd name="T3" fmla="*/ 78196 h 21600"/>
              <a:gd name="T4" fmla="*/ 55521 w 17464"/>
              <a:gd name="T5" fmla="*/ 0 h 21600"/>
              <a:gd name="T6" fmla="*/ 0 60000 65536"/>
              <a:gd name="T7" fmla="*/ 0 60000 65536"/>
              <a:gd name="T8" fmla="*/ 0 60000 65536"/>
              <a:gd name="T9" fmla="*/ 0 w 17464"/>
              <a:gd name="T10" fmla="*/ 0 h 21600"/>
              <a:gd name="T11" fmla="*/ 17464 w 1746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close/>
              </a:path>
            </a:pathLst>
          </a:custGeom>
          <a:solidFill>
            <a:srgbClr val="000000"/>
          </a:solidFill>
          <a:ln w="25400" cap="rnd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2" name="Line 37"/>
          <p:cNvSpPr>
            <a:spLocks noChangeShapeType="1"/>
          </p:cNvSpPr>
          <p:nvPr/>
        </p:nvSpPr>
        <p:spPr bwMode="auto">
          <a:xfrm flipV="1">
            <a:off x="5992813" y="3000375"/>
            <a:ext cx="0" cy="1555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3" name="Freeform 38"/>
          <p:cNvSpPr>
            <a:spLocks/>
          </p:cNvSpPr>
          <p:nvPr/>
        </p:nvSpPr>
        <p:spPr bwMode="auto">
          <a:xfrm>
            <a:off x="5986463" y="2938463"/>
            <a:ext cx="1455737" cy="209550"/>
          </a:xfrm>
          <a:custGeom>
            <a:avLst/>
            <a:gdLst>
              <a:gd name="T0" fmla="*/ 0 w 817"/>
              <a:gd name="T1" fmla="*/ 0 h 185"/>
              <a:gd name="T2" fmla="*/ 184 w 817"/>
              <a:gd name="T3" fmla="*/ 0 h 185"/>
              <a:gd name="T4" fmla="*/ 184 w 817"/>
              <a:gd name="T5" fmla="*/ 184 h 185"/>
              <a:gd name="T6" fmla="*/ 456 w 817"/>
              <a:gd name="T7" fmla="*/ 184 h 185"/>
              <a:gd name="T8" fmla="*/ 456 w 817"/>
              <a:gd name="T9" fmla="*/ 0 h 185"/>
              <a:gd name="T10" fmla="*/ 640 w 817"/>
              <a:gd name="T11" fmla="*/ 0 h 185"/>
              <a:gd name="T12" fmla="*/ 640 w 817"/>
              <a:gd name="T13" fmla="*/ 184 h 185"/>
              <a:gd name="T14" fmla="*/ 816 w 817"/>
              <a:gd name="T15" fmla="*/ 184 h 1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17"/>
              <a:gd name="T25" fmla="*/ 0 h 185"/>
              <a:gd name="T26" fmla="*/ 817 w 817"/>
              <a:gd name="T27" fmla="*/ 185 h 1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17" h="185">
                <a:moveTo>
                  <a:pt x="0" y="0"/>
                </a:moveTo>
                <a:lnTo>
                  <a:pt x="184" y="0"/>
                </a:lnTo>
                <a:lnTo>
                  <a:pt x="184" y="184"/>
                </a:lnTo>
                <a:lnTo>
                  <a:pt x="456" y="184"/>
                </a:lnTo>
                <a:lnTo>
                  <a:pt x="456" y="0"/>
                </a:lnTo>
                <a:lnTo>
                  <a:pt x="640" y="0"/>
                </a:lnTo>
                <a:lnTo>
                  <a:pt x="640" y="184"/>
                </a:lnTo>
                <a:lnTo>
                  <a:pt x="816" y="184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424" name="Rectangle 39"/>
          <p:cNvSpPr>
            <a:spLocks noChangeArrowheads="1"/>
          </p:cNvSpPr>
          <p:nvPr/>
        </p:nvSpPr>
        <p:spPr bwMode="auto">
          <a:xfrm>
            <a:off x="3371850" y="3044825"/>
            <a:ext cx="595313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Gulim" pitchFamily="34" charset="-127"/>
              </a:rPr>
              <a:t>Clock</a:t>
            </a:r>
          </a:p>
        </p:txBody>
      </p:sp>
      <p:sp>
        <p:nvSpPr>
          <p:cNvPr id="16425" name="Rectangle 40"/>
          <p:cNvSpPr>
            <a:spLocks noChangeArrowheads="1"/>
          </p:cNvSpPr>
          <p:nvPr/>
        </p:nvSpPr>
        <p:spPr bwMode="auto">
          <a:xfrm>
            <a:off x="3386138" y="3462338"/>
            <a:ext cx="546100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Gulim" pitchFamily="34" charset="-127"/>
              </a:rPr>
              <a:t>Load</a:t>
            </a:r>
          </a:p>
        </p:txBody>
      </p:sp>
      <p:sp>
        <p:nvSpPr>
          <p:cNvPr id="16426" name="Line 41"/>
          <p:cNvSpPr>
            <a:spLocks noChangeShapeType="1"/>
          </p:cNvSpPr>
          <p:nvPr/>
        </p:nvSpPr>
        <p:spPr bwMode="auto">
          <a:xfrm>
            <a:off x="4057650" y="3559175"/>
            <a:ext cx="11128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7" name="Line 42"/>
          <p:cNvSpPr>
            <a:spLocks noChangeShapeType="1"/>
          </p:cNvSpPr>
          <p:nvPr/>
        </p:nvSpPr>
        <p:spPr bwMode="auto">
          <a:xfrm flipH="1">
            <a:off x="5178425" y="3354388"/>
            <a:ext cx="107950" cy="2095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28" name="Freeform 43"/>
          <p:cNvSpPr>
            <a:spLocks/>
          </p:cNvSpPr>
          <p:nvPr/>
        </p:nvSpPr>
        <p:spPr bwMode="auto">
          <a:xfrm>
            <a:off x="5286375" y="3351213"/>
            <a:ext cx="2155825" cy="204787"/>
          </a:xfrm>
          <a:custGeom>
            <a:avLst/>
            <a:gdLst>
              <a:gd name="T0" fmla="*/ 0 w 1225"/>
              <a:gd name="T1" fmla="*/ 0 h 177"/>
              <a:gd name="T2" fmla="*/ 408 w 1225"/>
              <a:gd name="T3" fmla="*/ 0 h 177"/>
              <a:gd name="T4" fmla="*/ 456 w 1225"/>
              <a:gd name="T5" fmla="*/ 176 h 177"/>
              <a:gd name="T6" fmla="*/ 1224 w 1225"/>
              <a:gd name="T7" fmla="*/ 176 h 177"/>
              <a:gd name="T8" fmla="*/ 0 60000 65536"/>
              <a:gd name="T9" fmla="*/ 0 60000 65536"/>
              <a:gd name="T10" fmla="*/ 0 60000 65536"/>
              <a:gd name="T11" fmla="*/ 0 60000 65536"/>
              <a:gd name="T12" fmla="*/ 0 w 1225"/>
              <a:gd name="T13" fmla="*/ 0 h 177"/>
              <a:gd name="T14" fmla="*/ 1225 w 1225"/>
              <a:gd name="T15" fmla="*/ 177 h 1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25" h="177">
                <a:moveTo>
                  <a:pt x="0" y="0"/>
                </a:moveTo>
                <a:lnTo>
                  <a:pt x="408" y="0"/>
                </a:lnTo>
                <a:lnTo>
                  <a:pt x="456" y="176"/>
                </a:lnTo>
                <a:lnTo>
                  <a:pt x="1224" y="176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429" name="Rectangle 44"/>
          <p:cNvSpPr>
            <a:spLocks noChangeArrowheads="1"/>
          </p:cNvSpPr>
          <p:nvPr/>
        </p:nvSpPr>
        <p:spPr bwMode="auto">
          <a:xfrm>
            <a:off x="5006975" y="2743200"/>
            <a:ext cx="231775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Gulim" pitchFamily="34" charset="-127"/>
              </a:rPr>
              <a:t>t</a:t>
            </a:r>
          </a:p>
        </p:txBody>
      </p:sp>
      <p:sp>
        <p:nvSpPr>
          <p:cNvPr id="16430" name="Rectangle 45"/>
          <p:cNvSpPr>
            <a:spLocks noChangeArrowheads="1"/>
          </p:cNvSpPr>
          <p:nvPr/>
        </p:nvSpPr>
        <p:spPr bwMode="auto">
          <a:xfrm>
            <a:off x="5718175" y="2752725"/>
            <a:ext cx="404813" cy="25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>
              <a:lnSpc>
                <a:spcPct val="90000"/>
              </a:lnSpc>
            </a:pPr>
            <a:r>
              <a:rPr kumimoji="1" lang="en-US" altLang="ko-KR" sz="1200" b="1">
                <a:solidFill>
                  <a:srgbClr val="000000"/>
                </a:solidFill>
                <a:ea typeface="Gulim" pitchFamily="34" charset="-127"/>
              </a:rPr>
              <a:t>t+1</a:t>
            </a:r>
          </a:p>
        </p:txBody>
      </p:sp>
      <p:sp>
        <p:nvSpPr>
          <p:cNvPr id="16431" name="Freeform 46"/>
          <p:cNvSpPr>
            <a:spLocks/>
          </p:cNvSpPr>
          <p:nvPr/>
        </p:nvSpPr>
        <p:spPr bwMode="auto">
          <a:xfrm>
            <a:off x="7100888" y="1966913"/>
            <a:ext cx="101600" cy="109537"/>
          </a:xfrm>
          <a:custGeom>
            <a:avLst/>
            <a:gdLst>
              <a:gd name="T0" fmla="*/ 56 w 57"/>
              <a:gd name="T1" fmla="*/ 0 h 97"/>
              <a:gd name="T2" fmla="*/ 0 w 57"/>
              <a:gd name="T3" fmla="*/ 56 h 97"/>
              <a:gd name="T4" fmla="*/ 56 w 57"/>
              <a:gd name="T5" fmla="*/ 96 h 97"/>
              <a:gd name="T6" fmla="*/ 0 60000 65536"/>
              <a:gd name="T7" fmla="*/ 0 60000 65536"/>
              <a:gd name="T8" fmla="*/ 0 60000 65536"/>
              <a:gd name="T9" fmla="*/ 0 w 57"/>
              <a:gd name="T10" fmla="*/ 0 h 97"/>
              <a:gd name="T11" fmla="*/ 57 w 57"/>
              <a:gd name="T12" fmla="*/ 97 h 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" h="97">
                <a:moveTo>
                  <a:pt x="56" y="0"/>
                </a:moveTo>
                <a:lnTo>
                  <a:pt x="0" y="56"/>
                </a:lnTo>
                <a:lnTo>
                  <a:pt x="56" y="96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432" name="Line 47"/>
          <p:cNvSpPr>
            <a:spLocks noChangeShapeType="1"/>
          </p:cNvSpPr>
          <p:nvPr/>
        </p:nvSpPr>
        <p:spPr bwMode="auto">
          <a:xfrm flipH="1">
            <a:off x="7205663" y="2036763"/>
            <a:ext cx="295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33" name="Line 48"/>
          <p:cNvSpPr>
            <a:spLocks noChangeShapeType="1"/>
          </p:cNvSpPr>
          <p:nvPr/>
        </p:nvSpPr>
        <p:spPr bwMode="auto">
          <a:xfrm>
            <a:off x="1058863" y="5010150"/>
            <a:ext cx="628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34" name="Line 49"/>
          <p:cNvSpPr>
            <a:spLocks noChangeShapeType="1"/>
          </p:cNvSpPr>
          <p:nvPr/>
        </p:nvSpPr>
        <p:spPr bwMode="auto">
          <a:xfrm flipV="1">
            <a:off x="5189538" y="2981325"/>
            <a:ext cx="0" cy="1555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228600"/>
            <a:ext cx="7793037" cy="1462088"/>
          </a:xfrm>
        </p:spPr>
        <p:txBody>
          <a:bodyPr/>
          <a:lstStyle/>
          <a:p>
            <a:r>
              <a:rPr lang="en-US"/>
              <a:t>Homework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1981200"/>
            <a:ext cx="7772400" cy="4114800"/>
          </a:xfrm>
        </p:spPr>
        <p:txBody>
          <a:bodyPr/>
          <a:lstStyle/>
          <a:p>
            <a:r>
              <a:rPr lang="en-US"/>
              <a:t>Design a multiplexer to select one of the 16 previous functions.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Selective-set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43138"/>
            <a:ext cx="91440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5367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95525"/>
            <a:ext cx="88392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Selective-complement </a:t>
            </a:r>
          </a:p>
        </p:txBody>
      </p:sp>
    </p:spTree>
    <p:extLst>
      <p:ext uri="{BB962C8B-B14F-4D97-AF65-F5344CB8AC3E}">
        <p14:creationId xmlns:p14="http://schemas.microsoft.com/office/powerpoint/2010/main" val="343016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8915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Selective-clear </a:t>
            </a:r>
          </a:p>
        </p:txBody>
      </p:sp>
    </p:spTree>
    <p:extLst>
      <p:ext uri="{BB962C8B-B14F-4D97-AF65-F5344CB8AC3E}">
        <p14:creationId xmlns:p14="http://schemas.microsoft.com/office/powerpoint/2010/main" val="3820148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Mask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57388"/>
            <a:ext cx="91440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7926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 </a:t>
            </a: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66850"/>
            <a:ext cx="89154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184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Clear_Example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>
                <a:ea typeface="Gulim" pitchFamily="34" charset="-127"/>
              </a:rPr>
              <a:t>Logic operation can… </a:t>
            </a:r>
          </a:p>
          <a:p>
            <a:pPr lvl="2">
              <a:buClr>
                <a:schemeClr val="tx1"/>
              </a:buClr>
              <a:buFont typeface="Wingdings" pitchFamily="2" charset="2"/>
              <a:buAutoNum type="arabicParenR"/>
            </a:pPr>
            <a:r>
              <a:rPr lang="en-US" altLang="ko-KR" sz="2800" b="1">
                <a:solidFill>
                  <a:srgbClr val="6600FF"/>
                </a:solidFill>
                <a:ea typeface="Gulim" pitchFamily="34" charset="-127"/>
              </a:rPr>
              <a:t>clear</a:t>
            </a:r>
            <a:r>
              <a:rPr lang="en-US" altLang="ko-KR" sz="2800">
                <a:solidFill>
                  <a:srgbClr val="6600FF"/>
                </a:solidFill>
                <a:ea typeface="Gulim" pitchFamily="34" charset="-127"/>
              </a:rPr>
              <a:t> a group of bit values (Anding the bits to be cleared with zeros)</a:t>
            </a:r>
          </a:p>
          <a:p>
            <a:pPr lvl="2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2800">
                <a:ea typeface="Gulim" pitchFamily="34" charset="-127"/>
              </a:rPr>
              <a:t>10101101 10101011   R1		(data)</a:t>
            </a:r>
          </a:p>
          <a:p>
            <a:pPr lvl="2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2800">
                <a:ea typeface="Gulim" pitchFamily="34" charset="-127"/>
              </a:rPr>
              <a:t>00000000 </a:t>
            </a:r>
            <a:r>
              <a:rPr lang="en-US" altLang="ko-KR" sz="2800">
                <a:solidFill>
                  <a:srgbClr val="FF0000"/>
                </a:solidFill>
                <a:ea typeface="Gulim" pitchFamily="34" charset="-127"/>
              </a:rPr>
              <a:t>11111111</a:t>
            </a:r>
            <a:r>
              <a:rPr lang="en-US" altLang="ko-KR" sz="2800" b="1">
                <a:solidFill>
                  <a:srgbClr val="FF0000"/>
                </a:solidFill>
                <a:ea typeface="Gulim" pitchFamily="34" charset="-127"/>
              </a:rPr>
              <a:t> </a:t>
            </a:r>
            <a:r>
              <a:rPr lang="en-US" altLang="ko-KR" sz="2800">
                <a:ea typeface="Gulim" pitchFamily="34" charset="-127"/>
              </a:rPr>
              <a:t>  R2		(mask)</a:t>
            </a:r>
          </a:p>
          <a:p>
            <a:pPr lvl="2">
              <a:buClr>
                <a:schemeClr val="tx1"/>
              </a:buClr>
              <a:buFont typeface="Wingdings" pitchFamily="2" charset="2"/>
              <a:buNone/>
            </a:pPr>
            <a:endParaRPr lang="en-US" altLang="ko-KR" sz="2800">
              <a:ea typeface="Gulim" pitchFamily="34" charset="-127"/>
            </a:endParaRPr>
          </a:p>
          <a:p>
            <a:pPr lvl="2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sz="2800">
                <a:ea typeface="Gulim" pitchFamily="34" charset="-127"/>
              </a:rPr>
              <a:t>00000000 10101011   R1</a:t>
            </a:r>
            <a:endParaRPr kumimoji="1" lang="en-US" altLang="ko-KR" sz="2800">
              <a:ea typeface="Gulim" pitchFamily="34" charset="-127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45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Set_Example</a:t>
            </a:r>
            <a:endParaRPr 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990600" lvl="1" indent="-533400">
              <a:buClr>
                <a:schemeClr val="tx1"/>
              </a:buClr>
              <a:buFont typeface="Wingdings" pitchFamily="2" charset="2"/>
              <a:buAutoNum type="arabicParenR" startAt="2"/>
            </a:pPr>
            <a:r>
              <a:rPr lang="en-US" altLang="ko-KR" b="1">
                <a:solidFill>
                  <a:srgbClr val="6600FF"/>
                </a:solidFill>
                <a:ea typeface="Gulim" pitchFamily="34" charset="-127"/>
              </a:rPr>
              <a:t>set</a:t>
            </a:r>
            <a:r>
              <a:rPr lang="en-US" altLang="ko-KR">
                <a:solidFill>
                  <a:srgbClr val="6600FF"/>
                </a:solidFill>
                <a:ea typeface="Gulim" pitchFamily="34" charset="-127"/>
              </a:rPr>
              <a:t> a group of bit values (Oring the bits to be set to ones with ones)</a:t>
            </a:r>
          </a:p>
          <a:p>
            <a:pPr marL="990600" lvl="1" indent="-533400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>
                <a:ea typeface="Gulim" pitchFamily="34" charset="-127"/>
              </a:rPr>
              <a:t>10101101 10101011   R1		(data)</a:t>
            </a:r>
          </a:p>
          <a:p>
            <a:pPr marL="990600" lvl="1" indent="-533400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>
                <a:solidFill>
                  <a:srgbClr val="FF0000"/>
                </a:solidFill>
                <a:ea typeface="Gulim" pitchFamily="34" charset="-127"/>
              </a:rPr>
              <a:t>11111111</a:t>
            </a:r>
            <a:r>
              <a:rPr lang="en-US" altLang="ko-KR">
                <a:ea typeface="Gulim" pitchFamily="34" charset="-127"/>
              </a:rPr>
              <a:t> 00000000   R2		(mask)</a:t>
            </a:r>
          </a:p>
          <a:p>
            <a:pPr marL="990600" lvl="1" indent="-533400">
              <a:buClr>
                <a:schemeClr val="tx1"/>
              </a:buClr>
              <a:buFont typeface="Wingdings" pitchFamily="2" charset="2"/>
              <a:buNone/>
            </a:pPr>
            <a:endParaRPr lang="en-US" altLang="ko-KR">
              <a:ea typeface="Gulim" pitchFamily="34" charset="-127"/>
            </a:endParaRPr>
          </a:p>
          <a:p>
            <a:pPr marL="990600" lvl="1" indent="-533400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>
                <a:ea typeface="Gulim" pitchFamily="34" charset="-127"/>
              </a:rPr>
              <a:t>11111111 10101011   R1</a:t>
            </a:r>
          </a:p>
          <a:p>
            <a:pPr marL="609600" indent="-6096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88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Insert_Example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>
                <a:ea typeface="Gulim" pitchFamily="34" charset="-127"/>
              </a:rPr>
              <a:t>Insert</a:t>
            </a:r>
          </a:p>
          <a:p>
            <a:pPr lvl="3"/>
            <a:r>
              <a:rPr lang="en-US" altLang="ko-KR">
                <a:ea typeface="Gulim" pitchFamily="34" charset="-127"/>
              </a:rPr>
              <a:t>The insert operation inserts a new value into a group of bits</a:t>
            </a:r>
          </a:p>
          <a:p>
            <a:pPr lvl="3"/>
            <a:r>
              <a:rPr lang="en-US" altLang="ko-KR">
                <a:ea typeface="Gulim" pitchFamily="34" charset="-127"/>
              </a:rPr>
              <a:t>This is done by first masking the bits and then ORing them with the required value</a:t>
            </a:r>
          </a:p>
          <a:p>
            <a:pPr lvl="3"/>
            <a:endParaRPr lang="en-US" altLang="ko-KR">
              <a:ea typeface="Gulim" pitchFamily="34" charset="-127"/>
            </a:endParaRPr>
          </a:p>
          <a:p>
            <a:pPr lvl="3"/>
            <a:endParaRPr lang="en-US" altLang="ko-KR">
              <a:ea typeface="Gulim" pitchFamily="34" charset="-127"/>
            </a:endParaRPr>
          </a:p>
          <a:p>
            <a:pPr lvl="3"/>
            <a:endParaRPr lang="en-US" altLang="ko-KR">
              <a:ea typeface="Gulim" pitchFamily="34" charset="-127"/>
            </a:endParaRPr>
          </a:p>
          <a:p>
            <a:pPr lvl="3"/>
            <a:endParaRPr lang="en-US" altLang="ko-KR">
              <a:ea typeface="Gulim" pitchFamily="34" charset="-127"/>
            </a:endParaRPr>
          </a:p>
          <a:p>
            <a:endParaRPr lang="en-US"/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685800" y="4343400"/>
            <a:ext cx="8229600" cy="1905000"/>
          </a:xfrm>
          <a:prstGeom prst="rect">
            <a:avLst/>
          </a:prstGeom>
          <a:solidFill>
            <a:srgbClr val="FFFF99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ko-KR" altLang="ko-KR" sz="2000" b="1">
                <a:solidFill>
                  <a:schemeClr val="folHlink"/>
                </a:solidFill>
                <a:latin typeface="Times New Roman" pitchFamily="18" charset="0"/>
                <a:ea typeface="Gulim" pitchFamily="34" charset="-127"/>
              </a:rPr>
              <a:t>1) Mask                                           </a:t>
            </a:r>
            <a:r>
              <a:rPr kumimoji="1" lang="ko-KR" altLang="en-US" sz="2000" b="1">
                <a:solidFill>
                  <a:schemeClr val="folHlink"/>
                </a:solidFill>
                <a:latin typeface="Times New Roman" pitchFamily="18" charset="0"/>
                <a:ea typeface="Gulim" pitchFamily="34" charset="-127"/>
              </a:rPr>
              <a:t>		</a:t>
            </a:r>
            <a:r>
              <a:rPr kumimoji="1" lang="ko-KR" altLang="ko-KR" sz="2000" b="1">
                <a:solidFill>
                  <a:schemeClr val="folHlink"/>
                </a:solidFill>
                <a:latin typeface="Times New Roman" pitchFamily="18" charset="0"/>
                <a:ea typeface="Gulim" pitchFamily="34" charset="-127"/>
              </a:rPr>
              <a:t>2) OR</a:t>
            </a:r>
          </a:p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ko-KR" altLang="en-US" sz="2000">
                <a:latin typeface="Times New Roman" pitchFamily="18" charset="0"/>
                <a:ea typeface="Gulim" pitchFamily="34" charset="-127"/>
              </a:rPr>
              <a:t>  </a:t>
            </a:r>
            <a:r>
              <a:rPr kumimoji="1" lang="ko-KR" altLang="en-US" sz="20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0110</a:t>
            </a:r>
            <a:r>
              <a:rPr kumimoji="1" lang="ko-KR" altLang="en-US" sz="2000">
                <a:latin typeface="Times New Roman" pitchFamily="18" charset="0"/>
                <a:ea typeface="Gulim" pitchFamily="34" charset="-127"/>
              </a:rPr>
              <a:t>  1010   </a:t>
            </a:r>
            <a:r>
              <a:rPr kumimoji="1" lang="en-US" altLang="ko-KR" sz="2000">
                <a:latin typeface="Times New Roman" pitchFamily="18" charset="0"/>
                <a:ea typeface="Gulim" pitchFamily="34" charset="-127"/>
              </a:rPr>
              <a:t>A before                     	</a:t>
            </a:r>
            <a:r>
              <a:rPr kumimoji="1" lang="en-US" altLang="ko-KR" sz="20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0000</a:t>
            </a:r>
            <a:r>
              <a:rPr kumimoji="1" lang="en-US" altLang="ko-KR" sz="2000">
                <a:latin typeface="Times New Roman" pitchFamily="18" charset="0"/>
                <a:ea typeface="Gulim" pitchFamily="34" charset="-127"/>
              </a:rPr>
              <a:t>  1010   A before</a:t>
            </a:r>
          </a:p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ko-KR" altLang="en-US" sz="2000">
                <a:latin typeface="Times New Roman" pitchFamily="18" charset="0"/>
                <a:ea typeface="Gulim" pitchFamily="34" charset="-127"/>
              </a:rPr>
              <a:t>  </a:t>
            </a:r>
            <a:r>
              <a:rPr kumimoji="1" lang="ko-KR" altLang="en-US" sz="20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0000</a:t>
            </a:r>
            <a:r>
              <a:rPr kumimoji="1" lang="ko-KR" altLang="en-US" sz="2000">
                <a:latin typeface="Times New Roman" pitchFamily="18" charset="0"/>
                <a:ea typeface="Gulim" pitchFamily="34" charset="-127"/>
              </a:rPr>
              <a:t>  1111   </a:t>
            </a:r>
            <a:r>
              <a:rPr kumimoji="1" lang="en-US" altLang="ko-KR" sz="2000">
                <a:latin typeface="Times New Roman" pitchFamily="18" charset="0"/>
                <a:ea typeface="Gulim" pitchFamily="34" charset="-127"/>
              </a:rPr>
              <a:t>B mask                      </a:t>
            </a:r>
            <a:r>
              <a:rPr kumimoji="1" lang="en-US" altLang="ko-KR" sz="20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 	1001</a:t>
            </a:r>
            <a:r>
              <a:rPr kumimoji="1" lang="en-US" altLang="ko-KR" sz="2000">
                <a:latin typeface="Times New Roman" pitchFamily="18" charset="0"/>
                <a:ea typeface="Gulim" pitchFamily="34" charset="-127"/>
              </a:rPr>
              <a:t>  0000   B insert</a:t>
            </a:r>
          </a:p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ko-KR" altLang="en-US" sz="2000">
                <a:latin typeface="Times New Roman" pitchFamily="18" charset="0"/>
                <a:ea typeface="Gulim" pitchFamily="34" charset="-127"/>
              </a:rPr>
              <a:t> </a:t>
            </a:r>
            <a:r>
              <a:rPr kumimoji="1" lang="ko-KR" altLang="en-US" sz="20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 0000</a:t>
            </a:r>
            <a:r>
              <a:rPr kumimoji="1" lang="ko-KR" altLang="en-US" sz="2000">
                <a:latin typeface="Times New Roman" pitchFamily="18" charset="0"/>
                <a:ea typeface="Gulim" pitchFamily="34" charset="-127"/>
              </a:rPr>
              <a:t>  1010   </a:t>
            </a:r>
            <a:r>
              <a:rPr kumimoji="1" lang="en-US" altLang="ko-KR" sz="2000">
                <a:latin typeface="Times New Roman" pitchFamily="18" charset="0"/>
                <a:ea typeface="Gulim" pitchFamily="34" charset="-127"/>
              </a:rPr>
              <a:t>A after mask A </a:t>
            </a:r>
            <a:r>
              <a:rPr lang="en-US" altLang="zh-CN" sz="2400" b="1">
                <a:latin typeface="Times New Roman" pitchFamily="18" charset="0"/>
                <a:sym typeface="Symbol" pitchFamily="18" charset="2"/>
              </a:rPr>
              <a:t></a:t>
            </a:r>
            <a:r>
              <a:rPr kumimoji="1" lang="en-US" altLang="ko-KR" sz="2000">
                <a:latin typeface="Times New Roman" pitchFamily="18" charset="0"/>
                <a:ea typeface="Gulim" pitchFamily="34" charset="-127"/>
              </a:rPr>
              <a:t> B             	</a:t>
            </a:r>
            <a:r>
              <a:rPr kumimoji="1" lang="en-US" altLang="ko-KR" sz="20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1001</a:t>
            </a:r>
            <a:r>
              <a:rPr kumimoji="1" lang="en-US" altLang="ko-KR" sz="2000">
                <a:latin typeface="Times New Roman" pitchFamily="18" charset="0"/>
                <a:ea typeface="Gulim" pitchFamily="34" charset="-127"/>
              </a:rPr>
              <a:t>  1010   A after insert AVB</a:t>
            </a:r>
          </a:p>
        </p:txBody>
      </p:sp>
    </p:spTree>
    <p:extLst>
      <p:ext uri="{BB962C8B-B14F-4D97-AF65-F5344CB8AC3E}">
        <p14:creationId xmlns:p14="http://schemas.microsoft.com/office/powerpoint/2010/main" val="3846941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Complement_Example</a:t>
            </a:r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981200"/>
            <a:ext cx="7772400" cy="4114800"/>
          </a:xfrm>
        </p:spPr>
        <p:txBody>
          <a:bodyPr/>
          <a:lstStyle/>
          <a:p>
            <a:pPr lvl="1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 b="1">
                <a:solidFill>
                  <a:srgbClr val="6600FF"/>
                </a:solidFill>
                <a:ea typeface="Gulim" pitchFamily="34" charset="-127"/>
              </a:rPr>
              <a:t>Complement</a:t>
            </a:r>
            <a:r>
              <a:rPr lang="en-US" altLang="ko-KR">
                <a:solidFill>
                  <a:srgbClr val="6600FF"/>
                </a:solidFill>
                <a:ea typeface="Gulim" pitchFamily="34" charset="-127"/>
              </a:rPr>
              <a:t> a group of bit values (Exclusively Or (XOR) the bits to be complemented with ones)</a:t>
            </a:r>
          </a:p>
          <a:p>
            <a:pPr lvl="1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>
                <a:ea typeface="Gulim" pitchFamily="34" charset="-127"/>
              </a:rPr>
              <a:t>10101101 10101011   R1		(data)</a:t>
            </a:r>
          </a:p>
          <a:p>
            <a:pPr lvl="1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>
                <a:solidFill>
                  <a:srgbClr val="FF0000"/>
                </a:solidFill>
                <a:ea typeface="Gulim" pitchFamily="34" charset="-127"/>
              </a:rPr>
              <a:t>11111111</a:t>
            </a:r>
            <a:r>
              <a:rPr lang="en-US" altLang="ko-KR">
                <a:ea typeface="Gulim" pitchFamily="34" charset="-127"/>
              </a:rPr>
              <a:t> 00000000   R2		(mask)</a:t>
            </a:r>
          </a:p>
          <a:p>
            <a:pPr lvl="1">
              <a:buClr>
                <a:schemeClr val="tx1"/>
              </a:buClr>
              <a:buFont typeface="Wingdings" pitchFamily="2" charset="2"/>
              <a:buNone/>
            </a:pPr>
            <a:endParaRPr lang="en-US" altLang="ko-KR">
              <a:ea typeface="Gulim" pitchFamily="34" charset="-127"/>
            </a:endParaRPr>
          </a:p>
          <a:p>
            <a:pPr lvl="1">
              <a:buClr>
                <a:schemeClr val="tx1"/>
              </a:buClr>
              <a:buFont typeface="Wingdings" pitchFamily="2" charset="2"/>
              <a:buNone/>
            </a:pPr>
            <a:r>
              <a:rPr lang="en-US" altLang="ko-KR">
                <a:ea typeface="Gulim" pitchFamily="34" charset="-127"/>
              </a:rPr>
              <a:t>01010010 10101011   R1</a:t>
            </a:r>
            <a:endParaRPr lang="en-US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01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19200"/>
            <a:ext cx="4838700" cy="3683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Register Transfer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057400"/>
            <a:ext cx="7772400" cy="152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Data can move from register to register.</a:t>
            </a:r>
          </a:p>
          <a:p>
            <a:pPr>
              <a:lnSpc>
                <a:spcPct val="90000"/>
              </a:lnSpc>
            </a:pPr>
            <a:r>
              <a:rPr lang="en-US" sz="2800"/>
              <a:t>Digital logic used to process data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   		for example:</a:t>
            </a: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3657600" y="5029200"/>
            <a:ext cx="1752600" cy="838200"/>
          </a:xfrm>
          <a:prstGeom prst="rect">
            <a:avLst/>
          </a:prstGeom>
          <a:solidFill>
            <a:schemeClr val="accent1">
              <a:alpha val="5098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endParaRPr kumimoji="1" lang="en-US">
              <a:solidFill>
                <a:srgbClr val="003300"/>
              </a:solidFill>
              <a:latin typeface="Times New Roman" pitchFamily="18" charset="0"/>
              <a:ea typeface="Gulim" pitchFamily="34" charset="-127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819400" y="4267200"/>
            <a:ext cx="1371600" cy="381000"/>
            <a:chOff x="1152" y="2448"/>
            <a:chExt cx="864" cy="240"/>
          </a:xfrm>
          <a:solidFill>
            <a:srgbClr val="0070C0"/>
          </a:solidFill>
        </p:grpSpPr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1152" y="2448"/>
              <a:ext cx="864" cy="24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defRPr/>
              </a:pPr>
              <a:endParaRPr kumimoji="1" lang="en-US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ea typeface="Gulim" pitchFamily="34" charset="-127"/>
              </a:endParaRPr>
            </a:p>
          </p:txBody>
        </p:sp>
        <p:sp>
          <p:nvSpPr>
            <p:cNvPr id="18440" name="Text Box 8"/>
            <p:cNvSpPr txBox="1">
              <a:spLocks noChangeArrowheads="1"/>
            </p:cNvSpPr>
            <p:nvPr/>
          </p:nvSpPr>
          <p:spPr bwMode="auto">
            <a:xfrm>
              <a:off x="1248" y="2448"/>
              <a:ext cx="756" cy="212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Gulim" pitchFamily="34" charset="-127"/>
                </a:rPr>
                <a:t>Register A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876800" y="4267200"/>
            <a:ext cx="1371600" cy="381000"/>
            <a:chOff x="1152" y="2448"/>
            <a:chExt cx="864" cy="240"/>
          </a:xfrm>
          <a:solidFill>
            <a:srgbClr val="0070C0"/>
          </a:solidFill>
        </p:grpSpPr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1152" y="2448"/>
              <a:ext cx="864" cy="24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defRPr/>
              </a:pPr>
              <a:endParaRPr kumimoji="1" lang="en-US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ea typeface="Gulim" pitchFamily="34" charset="-127"/>
              </a:endParaRPr>
            </a:p>
          </p:txBody>
        </p:sp>
        <p:sp>
          <p:nvSpPr>
            <p:cNvPr id="18443" name="Text Box 11"/>
            <p:cNvSpPr txBox="1">
              <a:spLocks noChangeArrowheads="1"/>
            </p:cNvSpPr>
            <p:nvPr/>
          </p:nvSpPr>
          <p:spPr bwMode="auto">
            <a:xfrm>
              <a:off x="1248" y="2448"/>
              <a:ext cx="756" cy="212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Gulim" pitchFamily="34" charset="-127"/>
                </a:rPr>
                <a:t>Register B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886200" y="6248400"/>
            <a:ext cx="1371600" cy="381000"/>
            <a:chOff x="1152" y="2448"/>
            <a:chExt cx="864" cy="240"/>
          </a:xfrm>
          <a:solidFill>
            <a:srgbClr val="0070C0"/>
          </a:solidFill>
        </p:grpSpPr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1152" y="2448"/>
              <a:ext cx="864" cy="24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defRPr/>
              </a:pPr>
              <a:endParaRPr kumimoji="1" lang="en-US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ea typeface="Gulim" pitchFamily="34" charset="-127"/>
              </a:endParaRPr>
            </a:p>
          </p:txBody>
        </p:sp>
        <p:sp>
          <p:nvSpPr>
            <p:cNvPr id="18446" name="Text Box 14"/>
            <p:cNvSpPr txBox="1">
              <a:spLocks noChangeArrowheads="1"/>
            </p:cNvSpPr>
            <p:nvPr/>
          </p:nvSpPr>
          <p:spPr bwMode="auto">
            <a:xfrm>
              <a:off x="1248" y="2448"/>
              <a:ext cx="756" cy="212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600" b="1">
                  <a:solidFill>
                    <a:schemeClr val="bg1">
                      <a:lumMod val="95000"/>
                    </a:schemeClr>
                  </a:solidFill>
                  <a:latin typeface="Arial" charset="0"/>
                  <a:ea typeface="Gulim" pitchFamily="34" charset="-127"/>
                </a:rPr>
                <a:t>Register C</a:t>
              </a:r>
            </a:p>
          </p:txBody>
        </p:sp>
      </p:grpSp>
      <p:sp>
        <p:nvSpPr>
          <p:cNvPr id="17416" name="Line 15"/>
          <p:cNvSpPr>
            <a:spLocks noChangeShapeType="1"/>
          </p:cNvSpPr>
          <p:nvPr/>
        </p:nvSpPr>
        <p:spPr bwMode="auto">
          <a:xfrm>
            <a:off x="3962400" y="4648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417" name="Line 16"/>
          <p:cNvSpPr>
            <a:spLocks noChangeShapeType="1"/>
          </p:cNvSpPr>
          <p:nvPr/>
        </p:nvSpPr>
        <p:spPr bwMode="auto">
          <a:xfrm>
            <a:off x="5181600" y="4648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418" name="Line 17"/>
          <p:cNvSpPr>
            <a:spLocks noChangeShapeType="1"/>
          </p:cNvSpPr>
          <p:nvPr/>
        </p:nvSpPr>
        <p:spPr bwMode="auto">
          <a:xfrm>
            <a:off x="4572000" y="58674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419" name="Text Box 18"/>
          <p:cNvSpPr txBox="1">
            <a:spLocks noChangeArrowheads="1"/>
          </p:cNvSpPr>
          <p:nvPr/>
        </p:nvSpPr>
        <p:spPr bwMode="auto">
          <a:xfrm>
            <a:off x="3810000" y="5105400"/>
            <a:ext cx="15557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" charset="0"/>
                <a:ea typeface="Gulim" pitchFamily="34" charset="-127"/>
              </a:rPr>
              <a:t>Digital Logic</a:t>
            </a:r>
          </a:p>
          <a:p>
            <a:pPr eaLnBrk="0" hangingPunct="0"/>
            <a:r>
              <a:rPr lang="en-US" b="1">
                <a:latin typeface="Arial" charset="0"/>
                <a:ea typeface="Gulim" pitchFamily="34" charset="-127"/>
              </a:rPr>
              <a:t>   Circuits</a:t>
            </a:r>
          </a:p>
        </p:txBody>
      </p:sp>
      <p:sp>
        <p:nvSpPr>
          <p:cNvPr id="17420" name="Text Box 19"/>
          <p:cNvSpPr txBox="1">
            <a:spLocks noChangeArrowheads="1"/>
          </p:cNvSpPr>
          <p:nvPr/>
        </p:nvSpPr>
        <p:spPr bwMode="auto">
          <a:xfrm>
            <a:off x="3657600" y="3048000"/>
            <a:ext cx="23622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r>
              <a:rPr kumimoji="1" lang="en-US" sz="2000">
                <a:solidFill>
                  <a:srgbClr val="003300"/>
                </a:solidFill>
                <a:ea typeface="Gulim" pitchFamily="34" charset="-127"/>
              </a:rPr>
              <a:t>C </a:t>
            </a:r>
            <a:r>
              <a:rPr kumimoji="1" lang="en-US" sz="2000">
                <a:solidFill>
                  <a:srgbClr val="003300"/>
                </a:solidFill>
                <a:ea typeface="Gulim" pitchFamily="34" charset="-127"/>
                <a:sym typeface="Wingdings" pitchFamily="2" charset="2"/>
              </a:rPr>
              <a:t> </a:t>
            </a:r>
            <a:r>
              <a:rPr kumimoji="1" lang="en-US" sz="2000">
                <a:solidFill>
                  <a:srgbClr val="003300"/>
                </a:solidFill>
                <a:ea typeface="Gulim" pitchFamily="34" charset="-127"/>
              </a:rPr>
              <a:t>A + B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4-6  Shift Microoperations</a:t>
            </a: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Shift example:   11000</a:t>
            </a:r>
          </a:p>
          <a:p>
            <a:endParaRPr lang="en-US" altLang="ko-KR">
              <a:solidFill>
                <a:schemeClr val="folHlink"/>
              </a:solidFill>
              <a:ea typeface="Gulim" pitchFamily="34" charset="-127"/>
            </a:endParaRPr>
          </a:p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Shift Microoperations :</a:t>
            </a:r>
            <a:r>
              <a:rPr lang="en-US" altLang="ko-KR">
                <a:solidFill>
                  <a:schemeClr val="accent2"/>
                </a:solidFill>
                <a:ea typeface="Gulim" pitchFamily="34" charset="-127"/>
              </a:rPr>
              <a:t> </a:t>
            </a:r>
            <a:r>
              <a:rPr lang="en-US" altLang="ko-KR" b="1" i="1">
                <a:solidFill>
                  <a:schemeClr val="folHlink"/>
                </a:solidFill>
                <a:ea typeface="Gulim" pitchFamily="34" charset="-127"/>
              </a:rPr>
              <a:t> </a:t>
            </a:r>
            <a:endParaRPr lang="en-US" altLang="ko-KR">
              <a:solidFill>
                <a:schemeClr val="accent2"/>
              </a:solidFill>
              <a:ea typeface="Gulim" pitchFamily="34" charset="-127"/>
            </a:endParaRPr>
          </a:p>
          <a:p>
            <a:pPr lvl="2"/>
            <a:r>
              <a:rPr lang="en-US" altLang="ko-KR">
                <a:ea typeface="Gulim" pitchFamily="34" charset="-127"/>
              </a:rPr>
              <a:t>Shift microoperations are used for serial transfer of data</a:t>
            </a:r>
          </a:p>
          <a:p>
            <a:pPr lvl="2"/>
            <a:r>
              <a:rPr lang="en-US" altLang="ko-KR">
                <a:ea typeface="Gulim" pitchFamily="34" charset="-127"/>
              </a:rPr>
              <a:t>Three types of shift microoperation : </a:t>
            </a:r>
            <a:r>
              <a:rPr lang="en-US" altLang="ko-KR" b="1" i="1">
                <a:solidFill>
                  <a:schemeClr val="accent1"/>
                </a:solidFill>
                <a:ea typeface="Gulim" pitchFamily="34" charset="-127"/>
              </a:rPr>
              <a:t>Logical, Circular, </a:t>
            </a:r>
            <a:r>
              <a:rPr lang="en-US" altLang="ko-KR">
                <a:ea typeface="Gulim" pitchFamily="34" charset="-127"/>
              </a:rPr>
              <a:t>and</a:t>
            </a:r>
            <a:r>
              <a:rPr lang="en-US" altLang="ko-KR" b="1" i="1">
                <a:solidFill>
                  <a:schemeClr val="accent1"/>
                </a:solidFill>
                <a:ea typeface="Gulim" pitchFamily="34" charset="-127"/>
              </a:rPr>
              <a:t> Arithmetic</a:t>
            </a:r>
            <a:endParaRPr lang="en-US" altLang="ko-KR">
              <a:ea typeface="Gulim" pitchFamily="34" charset="-127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Shift Microoperations</a:t>
            </a:r>
            <a:endParaRPr lang="en-US"/>
          </a:p>
        </p:txBody>
      </p:sp>
      <p:sp>
        <p:nvSpPr>
          <p:cNvPr id="56323" name="Rectangle 2"/>
          <p:cNvSpPr>
            <a:spLocks noChangeArrowheads="1"/>
          </p:cNvSpPr>
          <p:nvPr/>
        </p:nvSpPr>
        <p:spPr bwMode="auto">
          <a:xfrm>
            <a:off x="4191000" y="2514600"/>
            <a:ext cx="3429000" cy="1828800"/>
          </a:xfrm>
          <a:prstGeom prst="rect">
            <a:avLst/>
          </a:prstGeom>
          <a:solidFill>
            <a:srgbClr val="99FFCC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56324" name="Rectangle 3"/>
          <p:cNvSpPr>
            <a:spLocks noChangeArrowheads="1"/>
          </p:cNvSpPr>
          <p:nvPr/>
        </p:nvSpPr>
        <p:spPr bwMode="auto">
          <a:xfrm>
            <a:off x="1295400" y="2514600"/>
            <a:ext cx="2895600" cy="1828800"/>
          </a:xfrm>
          <a:prstGeom prst="rect">
            <a:avLst/>
          </a:prstGeom>
          <a:solidFill>
            <a:srgbClr val="FFCCFF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>
            <a:off x="4191000" y="2133600"/>
            <a:ext cx="3429000" cy="381000"/>
          </a:xfrm>
          <a:prstGeom prst="rect">
            <a:avLst/>
          </a:prstGeom>
          <a:solidFill>
            <a:srgbClr val="CC99FF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>
            <a:off x="1295400" y="2133600"/>
            <a:ext cx="2895600" cy="381000"/>
          </a:xfrm>
          <a:prstGeom prst="rect">
            <a:avLst/>
          </a:prstGeom>
          <a:solidFill>
            <a:srgbClr val="99FF66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56327" name="Text Box 6"/>
          <p:cNvSpPr txBox="1">
            <a:spLocks noChangeArrowheads="1"/>
          </p:cNvSpPr>
          <p:nvPr/>
        </p:nvSpPr>
        <p:spPr bwMode="auto">
          <a:xfrm>
            <a:off x="1295400" y="2133600"/>
            <a:ext cx="6400800" cy="2427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>
                <a:latin typeface="Arial" charset="0"/>
                <a:ea typeface="Gulim" pitchFamily="34" charset="-127"/>
              </a:rPr>
              <a:t>Symbolic designation                             Description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ko-KR">
                <a:solidFill>
                  <a:schemeClr val="folHlink"/>
                </a:solidFill>
                <a:latin typeface="Arial" charset="0"/>
                <a:ea typeface="Gulim" pitchFamily="34" charset="-127"/>
              </a:rPr>
              <a:t>       R </a:t>
            </a:r>
            <a:r>
              <a:rPr lang="ko-KR" altLang="en-US">
                <a:solidFill>
                  <a:schemeClr val="folHlink"/>
                </a:solidFill>
                <a:latin typeface="Arial" charset="0"/>
                <a:ea typeface="Gulim" pitchFamily="34" charset="-127"/>
              </a:rPr>
              <a:t>← </a:t>
            </a:r>
            <a:r>
              <a:rPr lang="en-US" altLang="ko-KR">
                <a:solidFill>
                  <a:schemeClr val="folHlink"/>
                </a:solidFill>
                <a:latin typeface="Arial" charset="0"/>
                <a:ea typeface="Gulim" pitchFamily="34" charset="-127"/>
              </a:rPr>
              <a:t>shl R                           Shift-left register R</a:t>
            </a:r>
            <a:br>
              <a:rPr lang="en-US" altLang="ko-KR">
                <a:solidFill>
                  <a:schemeClr val="folHlink"/>
                </a:solidFill>
                <a:latin typeface="Arial" charset="0"/>
                <a:ea typeface="Gulim" pitchFamily="34" charset="-127"/>
              </a:rPr>
            </a:br>
            <a:r>
              <a:rPr lang="en-US" altLang="ko-KR">
                <a:solidFill>
                  <a:schemeClr val="folHlink"/>
                </a:solidFill>
                <a:latin typeface="Arial" charset="0"/>
                <a:ea typeface="Gulim" pitchFamily="34" charset="-127"/>
              </a:rPr>
              <a:t>       R </a:t>
            </a:r>
            <a:r>
              <a:rPr lang="ko-KR" altLang="en-US">
                <a:solidFill>
                  <a:schemeClr val="folHlink"/>
                </a:solidFill>
                <a:latin typeface="Arial" charset="0"/>
                <a:ea typeface="Gulim" pitchFamily="34" charset="-127"/>
              </a:rPr>
              <a:t>← </a:t>
            </a:r>
            <a:r>
              <a:rPr lang="en-US" altLang="ko-KR">
                <a:solidFill>
                  <a:schemeClr val="folHlink"/>
                </a:solidFill>
                <a:latin typeface="Arial" charset="0"/>
                <a:ea typeface="Gulim" pitchFamily="34" charset="-127"/>
              </a:rPr>
              <a:t>shr R                           Shift-right register R</a:t>
            </a:r>
            <a:br>
              <a:rPr lang="en-US" altLang="ko-KR">
                <a:solidFill>
                  <a:schemeClr val="folHlink"/>
                </a:solidFill>
                <a:latin typeface="Arial" charset="0"/>
                <a:ea typeface="Gulim" pitchFamily="34" charset="-127"/>
              </a:rPr>
            </a:br>
            <a:r>
              <a:rPr lang="en-US" altLang="ko-KR">
                <a:latin typeface="Arial" charset="0"/>
                <a:ea typeface="Gulim" pitchFamily="34" charset="-127"/>
              </a:rPr>
              <a:t>       R </a:t>
            </a:r>
            <a:r>
              <a:rPr lang="ko-KR" altLang="en-US">
                <a:latin typeface="Arial" charset="0"/>
                <a:ea typeface="Gulim" pitchFamily="34" charset="-127"/>
              </a:rPr>
              <a:t>← </a:t>
            </a:r>
            <a:r>
              <a:rPr lang="en-US" altLang="ko-KR">
                <a:latin typeface="Arial" charset="0"/>
                <a:ea typeface="Gulim" pitchFamily="34" charset="-127"/>
              </a:rPr>
              <a:t>cil R                            Circular shift-left register R</a:t>
            </a:r>
            <a:br>
              <a:rPr lang="en-US" altLang="ko-KR">
                <a:latin typeface="Arial" charset="0"/>
                <a:ea typeface="Gulim" pitchFamily="34" charset="-127"/>
              </a:rPr>
            </a:br>
            <a:r>
              <a:rPr lang="en-US" altLang="ko-KR">
                <a:latin typeface="Arial" charset="0"/>
                <a:ea typeface="Gulim" pitchFamily="34" charset="-127"/>
              </a:rPr>
              <a:t>       R </a:t>
            </a:r>
            <a:r>
              <a:rPr lang="ko-KR" altLang="en-US">
                <a:latin typeface="Arial" charset="0"/>
                <a:ea typeface="Gulim" pitchFamily="34" charset="-127"/>
              </a:rPr>
              <a:t>← </a:t>
            </a:r>
            <a:r>
              <a:rPr lang="en-US" altLang="ko-KR">
                <a:latin typeface="Arial" charset="0"/>
                <a:ea typeface="Gulim" pitchFamily="34" charset="-127"/>
              </a:rPr>
              <a:t>cir R                            Circular shift-right register R</a:t>
            </a:r>
            <a:br>
              <a:rPr lang="en-US" altLang="ko-KR">
                <a:latin typeface="Arial" charset="0"/>
                <a:ea typeface="Gulim" pitchFamily="34" charset="-127"/>
              </a:rPr>
            </a:br>
            <a:r>
              <a:rPr lang="en-US" altLang="ko-KR">
                <a:latin typeface="Arial" charset="0"/>
                <a:ea typeface="Gulim" pitchFamily="34" charset="-127"/>
              </a:rPr>
              <a:t>       </a:t>
            </a:r>
            <a:r>
              <a:rPr lang="en-US" altLang="ko-KR">
                <a:solidFill>
                  <a:srgbClr val="FF0000"/>
                </a:solidFill>
                <a:latin typeface="Arial" charset="0"/>
                <a:ea typeface="Gulim" pitchFamily="34" charset="-127"/>
              </a:rPr>
              <a:t>R </a:t>
            </a:r>
            <a:r>
              <a:rPr lang="ko-KR" altLang="en-US">
                <a:solidFill>
                  <a:srgbClr val="FF0000"/>
                </a:solidFill>
                <a:latin typeface="Arial" charset="0"/>
                <a:ea typeface="Gulim" pitchFamily="34" charset="-127"/>
              </a:rPr>
              <a:t>← </a:t>
            </a:r>
            <a:r>
              <a:rPr lang="en-US" altLang="ko-KR">
                <a:solidFill>
                  <a:srgbClr val="FF0000"/>
                </a:solidFill>
                <a:latin typeface="Arial" charset="0"/>
                <a:ea typeface="Gulim" pitchFamily="34" charset="-127"/>
              </a:rPr>
              <a:t>ashl R                         Arithmetic shift-left R</a:t>
            </a:r>
            <a:br>
              <a:rPr lang="en-US" altLang="ko-KR">
                <a:solidFill>
                  <a:srgbClr val="FF0000"/>
                </a:solidFill>
                <a:latin typeface="Arial" charset="0"/>
                <a:ea typeface="Gulim" pitchFamily="34" charset="-127"/>
              </a:rPr>
            </a:br>
            <a:r>
              <a:rPr lang="en-US" altLang="ko-KR">
                <a:solidFill>
                  <a:srgbClr val="FF0000"/>
                </a:solidFill>
                <a:latin typeface="Arial" charset="0"/>
                <a:ea typeface="Gulim" pitchFamily="34" charset="-127"/>
              </a:rPr>
              <a:t>       R </a:t>
            </a:r>
            <a:r>
              <a:rPr lang="ko-KR" altLang="en-US">
                <a:solidFill>
                  <a:srgbClr val="FF0000"/>
                </a:solidFill>
                <a:latin typeface="Arial" charset="0"/>
                <a:ea typeface="Gulim" pitchFamily="34" charset="-127"/>
              </a:rPr>
              <a:t>← </a:t>
            </a:r>
            <a:r>
              <a:rPr lang="en-US" altLang="ko-KR">
                <a:solidFill>
                  <a:srgbClr val="FF0000"/>
                </a:solidFill>
                <a:latin typeface="Arial" charset="0"/>
                <a:ea typeface="Gulim" pitchFamily="34" charset="-127"/>
              </a:rPr>
              <a:t>ashr R                         Arithmetic shift-right R </a:t>
            </a:r>
            <a:br>
              <a:rPr lang="en-US" altLang="ko-KR">
                <a:solidFill>
                  <a:srgbClr val="FF0000"/>
                </a:solidFill>
                <a:latin typeface="Arial" charset="0"/>
                <a:ea typeface="Gulim" pitchFamily="34" charset="-127"/>
              </a:rPr>
            </a:br>
            <a:endParaRPr lang="en-US" altLang="ko-KR">
              <a:solidFill>
                <a:srgbClr val="FF0000"/>
              </a:solidFill>
              <a:latin typeface="Arial" charset="0"/>
              <a:ea typeface="Gulim" pitchFamily="34" charset="-127"/>
            </a:endParaRPr>
          </a:p>
        </p:txBody>
      </p:sp>
      <p:sp>
        <p:nvSpPr>
          <p:cNvPr id="56328" name="Text Box 7"/>
          <p:cNvSpPr txBox="1">
            <a:spLocks noChangeArrowheads="1"/>
          </p:cNvSpPr>
          <p:nvPr/>
        </p:nvSpPr>
        <p:spPr bwMode="auto">
          <a:xfrm>
            <a:off x="2590800" y="4433888"/>
            <a:ext cx="381000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>
                <a:latin typeface="Arial" charset="0"/>
                <a:ea typeface="Gulim" pitchFamily="34" charset="-127"/>
              </a:rPr>
              <a:t>TABLE 4-7.  Shift Microoperations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Logical Shift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981200"/>
            <a:ext cx="7772400" cy="4114800"/>
          </a:xfrm>
        </p:spPr>
        <p:txBody>
          <a:bodyPr/>
          <a:lstStyle/>
          <a:p>
            <a:pPr lvl="2"/>
            <a:r>
              <a:rPr lang="en-US" altLang="ko-KR">
                <a:ea typeface="Gulim" pitchFamily="34" charset="-127"/>
              </a:rPr>
              <a:t>A </a:t>
            </a:r>
            <a:r>
              <a:rPr lang="en-US" altLang="ko-KR" b="1" i="1">
                <a:solidFill>
                  <a:srgbClr val="003366"/>
                </a:solidFill>
                <a:ea typeface="Gulim" pitchFamily="34" charset="-127"/>
              </a:rPr>
              <a:t>logical shift</a:t>
            </a:r>
            <a:r>
              <a:rPr lang="en-US" altLang="ko-KR">
                <a:ea typeface="Gulim" pitchFamily="34" charset="-127"/>
              </a:rPr>
              <a:t> transfers 0 through the serial input</a:t>
            </a:r>
          </a:p>
          <a:p>
            <a:pPr lvl="2"/>
            <a:r>
              <a:rPr lang="en-US" altLang="ko-KR">
                <a:ea typeface="Gulim" pitchFamily="34" charset="-127"/>
              </a:rPr>
              <a:t>The bit transferred to the end position through the serial input is assumed to be 0 during a logical shift (</a:t>
            </a:r>
            <a:r>
              <a:rPr lang="en-US" altLang="ko-KR" b="1" i="1">
                <a:solidFill>
                  <a:schemeClr val="accent1"/>
                </a:solidFill>
                <a:ea typeface="Gulim" pitchFamily="34" charset="-127"/>
              </a:rPr>
              <a:t>Zero inserted</a:t>
            </a:r>
            <a:r>
              <a:rPr lang="en-US" altLang="ko-KR">
                <a:ea typeface="Gulim" pitchFamily="34" charset="-127"/>
              </a:rPr>
              <a:t>)</a:t>
            </a:r>
          </a:p>
          <a:p>
            <a:endParaRPr lang="en-US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600200" y="4572000"/>
          <a:ext cx="14128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2" imgW="863280" imgH="431640" progId="Equation.3">
                  <p:embed/>
                </p:oleObj>
              </mc:Choice>
              <mc:Fallback>
                <p:oleObj name="수식" r:id="rId2" imgW="86328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572000"/>
                        <a:ext cx="1412875" cy="7048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1" name="Group 3"/>
          <p:cNvGrpSpPr>
            <a:grpSpLocks/>
          </p:cNvGrpSpPr>
          <p:nvPr/>
        </p:nvGrpSpPr>
        <p:grpSpPr bwMode="auto">
          <a:xfrm>
            <a:off x="4038600" y="4724400"/>
            <a:ext cx="3649663" cy="374650"/>
            <a:chOff x="3264" y="3888"/>
            <a:chExt cx="1488" cy="144"/>
          </a:xfrm>
        </p:grpSpPr>
        <p:grpSp>
          <p:nvGrpSpPr>
            <p:cNvPr id="9226" name="Group 4"/>
            <p:cNvGrpSpPr>
              <a:grpSpLocks/>
            </p:cNvGrpSpPr>
            <p:nvPr/>
          </p:nvGrpSpPr>
          <p:grpSpPr bwMode="auto">
            <a:xfrm>
              <a:off x="3264" y="3888"/>
              <a:ext cx="1488" cy="144"/>
              <a:chOff x="2544" y="3888"/>
              <a:chExt cx="1488" cy="144"/>
            </a:xfrm>
          </p:grpSpPr>
          <p:sp>
            <p:nvSpPr>
              <p:cNvPr id="9228" name="Rectangle 5"/>
              <p:cNvSpPr>
                <a:spLocks noChangeArrowheads="1"/>
              </p:cNvSpPr>
              <p:nvPr/>
            </p:nvSpPr>
            <p:spPr bwMode="auto">
              <a:xfrm>
                <a:off x="2544" y="3888"/>
                <a:ext cx="1488" cy="144"/>
              </a:xfrm>
              <a:prstGeom prst="rect">
                <a:avLst/>
              </a:prstGeom>
              <a:solidFill>
                <a:srgbClr val="FF99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9229" name="Line 6"/>
              <p:cNvSpPr>
                <a:spLocks noChangeShapeType="1"/>
              </p:cNvSpPr>
              <p:nvPr/>
            </p:nvSpPr>
            <p:spPr bwMode="auto">
              <a:xfrm>
                <a:off x="2688" y="38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0" name="Line 7"/>
              <p:cNvSpPr>
                <a:spLocks noChangeShapeType="1"/>
              </p:cNvSpPr>
              <p:nvPr/>
            </p:nvSpPr>
            <p:spPr bwMode="auto">
              <a:xfrm>
                <a:off x="2832" y="38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1" name="Line 8"/>
              <p:cNvSpPr>
                <a:spLocks noChangeShapeType="1"/>
              </p:cNvSpPr>
              <p:nvPr/>
            </p:nvSpPr>
            <p:spPr bwMode="auto">
              <a:xfrm>
                <a:off x="3888" y="38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2" name="Line 9"/>
              <p:cNvSpPr>
                <a:spLocks noChangeShapeType="1"/>
              </p:cNvSpPr>
              <p:nvPr/>
            </p:nvSpPr>
            <p:spPr bwMode="auto">
              <a:xfrm>
                <a:off x="3744" y="38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27" name="Line 10"/>
            <p:cNvSpPr>
              <a:spLocks noChangeShapeType="1"/>
            </p:cNvSpPr>
            <p:nvPr/>
          </p:nvSpPr>
          <p:spPr bwMode="auto">
            <a:xfrm>
              <a:off x="3888" y="393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2" name="Line 11"/>
          <p:cNvSpPr>
            <a:spLocks noChangeShapeType="1"/>
          </p:cNvSpPr>
          <p:nvPr/>
        </p:nvSpPr>
        <p:spPr bwMode="auto">
          <a:xfrm>
            <a:off x="3429000" y="4953000"/>
            <a:ext cx="588963" cy="3175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Line 12"/>
          <p:cNvSpPr>
            <a:spLocks noChangeShapeType="1"/>
          </p:cNvSpPr>
          <p:nvPr/>
        </p:nvSpPr>
        <p:spPr bwMode="auto">
          <a:xfrm flipH="1">
            <a:off x="7696200" y="4953000"/>
            <a:ext cx="588963" cy="3175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Text Box 13"/>
          <p:cNvSpPr txBox="1">
            <a:spLocks noChangeArrowheads="1"/>
          </p:cNvSpPr>
          <p:nvPr/>
        </p:nvSpPr>
        <p:spPr bwMode="auto">
          <a:xfrm>
            <a:off x="4038600" y="4724400"/>
            <a:ext cx="1143000" cy="238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rgbClr val="663300"/>
                </a:solidFill>
                <a:latin typeface="Times New Roman" pitchFamily="18" charset="0"/>
                <a:ea typeface="Gulim" pitchFamily="34" charset="-127"/>
              </a:rPr>
              <a:t>0</a:t>
            </a:r>
          </a:p>
        </p:txBody>
      </p:sp>
      <p:sp>
        <p:nvSpPr>
          <p:cNvPr id="9225" name="Text Box 14"/>
          <p:cNvSpPr txBox="1">
            <a:spLocks noChangeArrowheads="1"/>
          </p:cNvSpPr>
          <p:nvPr/>
        </p:nvSpPr>
        <p:spPr bwMode="auto">
          <a:xfrm>
            <a:off x="6172200" y="4724400"/>
            <a:ext cx="1143000" cy="238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8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rgbClr val="663300"/>
                </a:solidFill>
                <a:latin typeface="Times New Roman" pitchFamily="18" charset="0"/>
                <a:ea typeface="Gulim" pitchFamily="34" charset="-127"/>
              </a:rPr>
              <a:t>0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Logical Shift Example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57347" name="Rectangle 2"/>
          <p:cNvSpPr>
            <a:spLocks noChangeArrowheads="1"/>
          </p:cNvSpPr>
          <p:nvPr/>
        </p:nvSpPr>
        <p:spPr bwMode="auto">
          <a:xfrm>
            <a:off x="457200" y="2590800"/>
            <a:ext cx="82296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Logical shift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: Transfers 0 through the serial input.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/>
            <a:r>
              <a:rPr lang="en-US" altLang="zh-CN" sz="2400" b="1">
                <a:latin typeface="Courier" pitchFamily="49" charset="0"/>
              </a:rPr>
              <a:t>R1 </a:t>
            </a:r>
            <a:r>
              <a:rPr lang="en-US" altLang="zh-CN" sz="2400" b="1">
                <a:latin typeface="Symbol" pitchFamily="18" charset="2"/>
              </a:rPr>
              <a:t>¬ </a:t>
            </a:r>
            <a:r>
              <a:rPr lang="en-US" altLang="zh-CN" sz="2400" b="1">
                <a:latin typeface="Courier" pitchFamily="49" charset="0"/>
              </a:rPr>
              <a:t>shl R1 Logical shift-left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/>
            <a:r>
              <a:rPr lang="en-US" altLang="zh-CN" sz="2400" b="1">
                <a:latin typeface="Courier" pitchFamily="49" charset="0"/>
              </a:rPr>
              <a:t>R2 </a:t>
            </a:r>
            <a:r>
              <a:rPr lang="en-US" altLang="zh-CN" sz="2400" b="1">
                <a:latin typeface="Symbol" pitchFamily="18" charset="2"/>
              </a:rPr>
              <a:t>¬ </a:t>
            </a:r>
            <a:r>
              <a:rPr lang="en-US" altLang="zh-CN" sz="2400" b="1">
                <a:latin typeface="Courier" pitchFamily="49" charset="0"/>
              </a:rPr>
              <a:t>shr R2 Logical shift-right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/>
            <a:r>
              <a:rPr lang="en-US" altLang="zh-CN" sz="2400">
                <a:latin typeface="Times New Roman" pitchFamily="18" charset="0"/>
              </a:rPr>
              <a:t>(Example) Logical shift-left</a:t>
            </a:r>
          </a:p>
          <a:p>
            <a:pPr eaLnBrk="0" hangingPunct="0"/>
            <a:r>
              <a:rPr lang="en-US" altLang="zh-CN" sz="2400" b="1">
                <a:latin typeface="Courier" pitchFamily="49" charset="0"/>
              </a:rPr>
              <a:t>10100011 	</a:t>
            </a:r>
            <a:r>
              <a:rPr lang="en-US" altLang="zh-CN" sz="2400" b="1">
                <a:latin typeface="Courier" pitchFamily="49" charset="0"/>
                <a:sym typeface="Wingdings" pitchFamily="2" charset="2"/>
              </a:rPr>
              <a:t>	</a:t>
            </a:r>
            <a:r>
              <a:rPr lang="en-US" altLang="zh-CN" sz="2400" b="1">
                <a:latin typeface="Courier" pitchFamily="49" charset="0"/>
              </a:rPr>
              <a:t>      01000110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/>
            <a:endParaRPr lang="en-US" altLang="zh-CN" sz="24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Circular Shift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>
                <a:ea typeface="Gulim" pitchFamily="34" charset="-127"/>
              </a:rPr>
              <a:t>The </a:t>
            </a:r>
            <a:r>
              <a:rPr lang="en-US" altLang="ko-KR" b="1" i="1">
                <a:solidFill>
                  <a:srgbClr val="003366"/>
                </a:solidFill>
                <a:ea typeface="Gulim" pitchFamily="34" charset="-127"/>
              </a:rPr>
              <a:t>circular shift</a:t>
            </a:r>
            <a:r>
              <a:rPr lang="en-US" altLang="ko-KR">
                <a:ea typeface="Gulim" pitchFamily="34" charset="-127"/>
              </a:rPr>
              <a:t> circulates the bits of the register around the two ends without loss of information</a:t>
            </a:r>
          </a:p>
          <a:p>
            <a:endParaRPr lang="en-US"/>
          </a:p>
        </p:txBody>
      </p:sp>
      <p:pic>
        <p:nvPicPr>
          <p:cNvPr id="58372" name="Picture 27"/>
          <p:cNvPicPr>
            <a:picLocks noChangeAspect="1" noChangeArrowheads="1"/>
          </p:cNvPicPr>
          <p:nvPr/>
        </p:nvPicPr>
        <p:blipFill>
          <a:blip r:embed="rId2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2057400" y="3810000"/>
            <a:ext cx="57150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Circular Shift Example</a:t>
            </a:r>
            <a:endParaRPr lang="en-US">
              <a:solidFill>
                <a:schemeClr val="folHlink"/>
              </a:solidFill>
            </a:endParaRPr>
          </a:p>
        </p:txBody>
      </p:sp>
      <p:graphicFrame>
        <p:nvGraphicFramePr>
          <p:cNvPr id="10242" name="Object 6"/>
          <p:cNvGraphicFramePr>
            <a:graphicFrameLocks noChangeAspect="1"/>
          </p:cNvGraphicFramePr>
          <p:nvPr/>
        </p:nvGraphicFramePr>
        <p:xfrm>
          <a:off x="5334000" y="2538413"/>
          <a:ext cx="17526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2" imgW="838080" imgH="431640" progId="Equation.3">
                  <p:embed/>
                </p:oleObj>
              </mc:Choice>
              <mc:Fallback>
                <p:oleObj name="수식" r:id="rId2" imgW="83808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538413"/>
                        <a:ext cx="1752600" cy="9001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18"/>
          <p:cNvSpPr>
            <a:spLocks noChangeArrowheads="1"/>
          </p:cNvSpPr>
          <p:nvPr/>
        </p:nvSpPr>
        <p:spPr bwMode="auto">
          <a:xfrm>
            <a:off x="1752600" y="2514600"/>
            <a:ext cx="2211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>
                <a:latin typeface="Courier" pitchFamily="49" charset="0"/>
              </a:rPr>
              <a:t>Circular shift-left</a:t>
            </a:r>
          </a:p>
        </p:txBody>
      </p:sp>
      <p:sp>
        <p:nvSpPr>
          <p:cNvPr id="10245" name="Rectangle 19"/>
          <p:cNvSpPr>
            <a:spLocks noChangeArrowheads="1"/>
          </p:cNvSpPr>
          <p:nvPr/>
        </p:nvSpPr>
        <p:spPr bwMode="auto">
          <a:xfrm>
            <a:off x="1752600" y="2995613"/>
            <a:ext cx="2233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latin typeface="Courier" pitchFamily="49" charset="0"/>
              </a:rPr>
              <a:t>Circular shift-</a:t>
            </a:r>
            <a:r>
              <a:rPr lang="en-US" altLang="zh-CN" sz="2000" b="1">
                <a:latin typeface="Courier" pitchFamily="49" charset="0"/>
              </a:rPr>
              <a:t>right</a:t>
            </a:r>
          </a:p>
        </p:txBody>
      </p:sp>
      <p:sp>
        <p:nvSpPr>
          <p:cNvPr id="10246" name="Rectangle 20"/>
          <p:cNvSpPr>
            <a:spLocks noChangeArrowheads="1"/>
          </p:cNvSpPr>
          <p:nvPr/>
        </p:nvSpPr>
        <p:spPr bwMode="auto">
          <a:xfrm>
            <a:off x="685800" y="3886200"/>
            <a:ext cx="80772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(Example) Circular shift-left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Courier" pitchFamily="49" charset="0"/>
              </a:rPr>
              <a:t>10100011 is shifted to 01000111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Arithmetic Shift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>
                <a:ea typeface="Gulim" pitchFamily="34" charset="-127"/>
              </a:rPr>
              <a:t>An </a:t>
            </a:r>
            <a:r>
              <a:rPr lang="en-US" altLang="ko-KR" b="1" i="1">
                <a:solidFill>
                  <a:srgbClr val="003366"/>
                </a:solidFill>
                <a:ea typeface="Gulim" pitchFamily="34" charset="-127"/>
              </a:rPr>
              <a:t>arithmetic shift</a:t>
            </a:r>
            <a:r>
              <a:rPr lang="en-US" altLang="ko-KR">
                <a:ea typeface="Gulim" pitchFamily="34" charset="-127"/>
              </a:rPr>
              <a:t> shifts a</a:t>
            </a:r>
            <a:r>
              <a:rPr lang="en-US" altLang="ko-KR" b="1" i="1">
                <a:solidFill>
                  <a:schemeClr val="accent1"/>
                </a:solidFill>
                <a:ea typeface="Gulim" pitchFamily="34" charset="-127"/>
              </a:rPr>
              <a:t> signed </a:t>
            </a:r>
            <a:r>
              <a:rPr lang="en-US" altLang="ko-KR">
                <a:ea typeface="Gulim" pitchFamily="34" charset="-127"/>
              </a:rPr>
              <a:t>binary number to the left or right</a:t>
            </a:r>
          </a:p>
          <a:p>
            <a:pPr lvl="2"/>
            <a:r>
              <a:rPr lang="en-US" altLang="ko-KR">
                <a:ea typeface="Gulim" pitchFamily="34" charset="-127"/>
              </a:rPr>
              <a:t>An arithmetic </a:t>
            </a:r>
            <a:r>
              <a:rPr lang="en-US" altLang="ko-KR" b="1" i="1">
                <a:solidFill>
                  <a:srgbClr val="663300"/>
                </a:solidFill>
                <a:ea typeface="Gulim" pitchFamily="34" charset="-127"/>
              </a:rPr>
              <a:t>shift-left multiplies</a:t>
            </a:r>
            <a:r>
              <a:rPr lang="en-US" altLang="ko-KR">
                <a:ea typeface="Gulim" pitchFamily="34" charset="-127"/>
              </a:rPr>
              <a:t> a signed binary number by 2</a:t>
            </a:r>
          </a:p>
          <a:p>
            <a:pPr lvl="2"/>
            <a:r>
              <a:rPr lang="en-US" altLang="ko-KR">
                <a:ea typeface="Gulim" pitchFamily="34" charset="-127"/>
              </a:rPr>
              <a:t>An arithmetic </a:t>
            </a:r>
            <a:r>
              <a:rPr lang="en-US" altLang="ko-KR" b="1" i="1">
                <a:solidFill>
                  <a:srgbClr val="663300"/>
                </a:solidFill>
                <a:ea typeface="Gulim" pitchFamily="34" charset="-127"/>
              </a:rPr>
              <a:t>shift-right divides</a:t>
            </a:r>
            <a:r>
              <a:rPr lang="en-US" altLang="ko-KR">
                <a:ea typeface="Gulim" pitchFamily="34" charset="-127"/>
              </a:rPr>
              <a:t> the number by 2 </a:t>
            </a:r>
          </a:p>
          <a:p>
            <a:pPr lvl="2"/>
            <a:r>
              <a:rPr lang="en-US" altLang="ko-KR">
                <a:ea typeface="Gulim" pitchFamily="34" charset="-127"/>
              </a:rPr>
              <a:t>In arithmetic shifts the sign bit receives a special treatment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Arithmetic Shift Right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Arithmetic right-shift: Rn-1 remains unchanged; </a:t>
            </a:r>
          </a:p>
          <a:p>
            <a:r>
              <a:rPr lang="en-US" altLang="zh-CN" sz="2400"/>
              <a:t>Rn-2 receives Rn-1, Rn-3 receives Rn-2, so on. </a:t>
            </a:r>
          </a:p>
          <a:p>
            <a:r>
              <a:rPr lang="en-US" altLang="zh-CN" sz="2400"/>
              <a:t>For a negative number, 1 is shifted from the sign bit to the right. A negative number is represented by the 2’s complement. The sign bit remained unchanged.</a:t>
            </a:r>
            <a:endParaRPr lang="en-US" sz="2400"/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495800"/>
            <a:ext cx="54006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Arithmetic Shift Right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Arithmetic Shift Right</a:t>
            </a:r>
            <a:r>
              <a:rPr lang="en-US"/>
              <a:t> :</a:t>
            </a:r>
          </a:p>
          <a:p>
            <a:pPr lvl="1"/>
            <a:r>
              <a:rPr lang="en-US"/>
              <a:t>Example 1</a:t>
            </a:r>
          </a:p>
          <a:p>
            <a:pPr>
              <a:buFont typeface="Wingdings" pitchFamily="2" charset="2"/>
              <a:buNone/>
            </a:pPr>
            <a:r>
              <a:rPr lang="en-US"/>
              <a:t>			0100  (4) </a:t>
            </a:r>
            <a:r>
              <a:rPr lang="en-US">
                <a:sym typeface="Wingdings" pitchFamily="2" charset="2"/>
              </a:rPr>
              <a:t></a:t>
            </a:r>
          </a:p>
          <a:p>
            <a:pPr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			0010  (2)</a:t>
            </a:r>
            <a:r>
              <a:rPr lang="en-US"/>
              <a:t> </a:t>
            </a:r>
          </a:p>
          <a:p>
            <a:pPr lvl="1"/>
            <a:r>
              <a:rPr lang="en-US"/>
              <a:t>Example 2 </a:t>
            </a:r>
          </a:p>
          <a:p>
            <a:pPr>
              <a:buFont typeface="Wingdings" pitchFamily="2" charset="2"/>
              <a:buNone/>
            </a:pPr>
            <a:r>
              <a:rPr lang="en-US"/>
              <a:t>			1010  (-6)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</a:t>
            </a:r>
          </a:p>
          <a:p>
            <a:pPr>
              <a:buFont typeface="Wingdings" pitchFamily="2" charset="2"/>
              <a:buNone/>
            </a:pPr>
            <a:r>
              <a:rPr lang="en-US"/>
              <a:t>			1101  (-3)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Arithmetic Shift Left</a:t>
            </a:r>
            <a:endParaRPr lang="en-US">
              <a:solidFill>
                <a:schemeClr val="folHlink"/>
              </a:solidFill>
            </a:endParaRP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3733800" y="3870325"/>
          <a:ext cx="20875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2" imgW="927000" imgH="203040" progId="Equation.3">
                  <p:embed/>
                </p:oleObj>
              </mc:Choice>
              <mc:Fallback>
                <p:oleObj name="수식" r:id="rId2" imgW="92700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870325"/>
                        <a:ext cx="2087563" cy="4540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68" name="Group 5"/>
          <p:cNvGrpSpPr>
            <a:grpSpLocks/>
          </p:cNvGrpSpPr>
          <p:nvPr/>
        </p:nvGrpSpPr>
        <p:grpSpPr bwMode="auto">
          <a:xfrm>
            <a:off x="2833688" y="4651375"/>
            <a:ext cx="3703637" cy="514350"/>
            <a:chOff x="3264" y="3888"/>
            <a:chExt cx="1488" cy="144"/>
          </a:xfrm>
        </p:grpSpPr>
        <p:grpSp>
          <p:nvGrpSpPr>
            <p:cNvPr id="11292" name="Group 6"/>
            <p:cNvGrpSpPr>
              <a:grpSpLocks/>
            </p:cNvGrpSpPr>
            <p:nvPr/>
          </p:nvGrpSpPr>
          <p:grpSpPr bwMode="auto">
            <a:xfrm>
              <a:off x="3264" y="3888"/>
              <a:ext cx="1488" cy="144"/>
              <a:chOff x="2544" y="3888"/>
              <a:chExt cx="1488" cy="144"/>
            </a:xfrm>
          </p:grpSpPr>
          <p:sp>
            <p:nvSpPr>
              <p:cNvPr id="11294" name="Rectangle 7"/>
              <p:cNvSpPr>
                <a:spLocks noChangeArrowheads="1"/>
              </p:cNvSpPr>
              <p:nvPr/>
            </p:nvSpPr>
            <p:spPr bwMode="auto">
              <a:xfrm>
                <a:off x="2544" y="3888"/>
                <a:ext cx="1488" cy="144"/>
              </a:xfrm>
              <a:prstGeom prst="rect">
                <a:avLst/>
              </a:prstGeom>
              <a:solidFill>
                <a:srgbClr val="FF99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11295" name="Line 8"/>
              <p:cNvSpPr>
                <a:spLocks noChangeShapeType="1"/>
              </p:cNvSpPr>
              <p:nvPr/>
            </p:nvSpPr>
            <p:spPr bwMode="auto">
              <a:xfrm>
                <a:off x="2688" y="38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6" name="Line 9"/>
              <p:cNvSpPr>
                <a:spLocks noChangeShapeType="1"/>
              </p:cNvSpPr>
              <p:nvPr/>
            </p:nvSpPr>
            <p:spPr bwMode="auto">
              <a:xfrm>
                <a:off x="2832" y="38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7" name="Line 10"/>
              <p:cNvSpPr>
                <a:spLocks noChangeShapeType="1"/>
              </p:cNvSpPr>
              <p:nvPr/>
            </p:nvSpPr>
            <p:spPr bwMode="auto">
              <a:xfrm>
                <a:off x="3888" y="38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8" name="Line 11"/>
              <p:cNvSpPr>
                <a:spLocks noChangeShapeType="1"/>
              </p:cNvSpPr>
              <p:nvPr/>
            </p:nvSpPr>
            <p:spPr bwMode="auto">
              <a:xfrm>
                <a:off x="3744" y="388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93" name="Line 12"/>
            <p:cNvSpPr>
              <a:spLocks noChangeShapeType="1"/>
            </p:cNvSpPr>
            <p:nvPr/>
          </p:nvSpPr>
          <p:spPr bwMode="auto">
            <a:xfrm>
              <a:off x="3888" y="393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69" name="Freeform 13"/>
          <p:cNvSpPr>
            <a:spLocks/>
          </p:cNvSpPr>
          <p:nvPr/>
        </p:nvSpPr>
        <p:spPr bwMode="auto">
          <a:xfrm flipH="1">
            <a:off x="6481763" y="4403725"/>
            <a:ext cx="533400" cy="304800"/>
          </a:xfrm>
          <a:custGeom>
            <a:avLst/>
            <a:gdLst>
              <a:gd name="T0" fmla="*/ 0 w 153"/>
              <a:gd name="T1" fmla="*/ 2147483647 h 136"/>
              <a:gd name="T2" fmla="*/ 2147483647 w 153"/>
              <a:gd name="T3" fmla="*/ 2147483647 h 136"/>
              <a:gd name="T4" fmla="*/ 2147483647 w 153"/>
              <a:gd name="T5" fmla="*/ 2147483647 h 136"/>
              <a:gd name="T6" fmla="*/ 2147483647 w 153"/>
              <a:gd name="T7" fmla="*/ 2147483647 h 136"/>
              <a:gd name="T8" fmla="*/ 2147483647 w 153"/>
              <a:gd name="T9" fmla="*/ 2147483647 h 136"/>
              <a:gd name="T10" fmla="*/ 2147483647 w 153"/>
              <a:gd name="T11" fmla="*/ 2147483647 h 136"/>
              <a:gd name="T12" fmla="*/ 2147483647 w 153"/>
              <a:gd name="T13" fmla="*/ 2147483647 h 1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3"/>
              <a:gd name="T22" fmla="*/ 0 h 136"/>
              <a:gd name="T23" fmla="*/ 153 w 153"/>
              <a:gd name="T24" fmla="*/ 136 h 1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3" h="136">
                <a:moveTo>
                  <a:pt x="0" y="123"/>
                </a:moveTo>
                <a:cubicBezTo>
                  <a:pt x="4" y="109"/>
                  <a:pt x="9" y="57"/>
                  <a:pt x="22" y="37"/>
                </a:cubicBezTo>
                <a:cubicBezTo>
                  <a:pt x="35" y="17"/>
                  <a:pt x="61" y="4"/>
                  <a:pt x="77" y="2"/>
                </a:cubicBezTo>
                <a:cubicBezTo>
                  <a:pt x="93" y="0"/>
                  <a:pt x="106" y="13"/>
                  <a:pt x="118" y="27"/>
                </a:cubicBezTo>
                <a:cubicBezTo>
                  <a:pt x="130" y="41"/>
                  <a:pt x="147" y="75"/>
                  <a:pt x="150" y="85"/>
                </a:cubicBezTo>
                <a:cubicBezTo>
                  <a:pt x="153" y="95"/>
                  <a:pt x="140" y="79"/>
                  <a:pt x="138" y="88"/>
                </a:cubicBezTo>
                <a:cubicBezTo>
                  <a:pt x="136" y="97"/>
                  <a:pt x="140" y="126"/>
                  <a:pt x="141" y="136"/>
                </a:cubicBezTo>
              </a:path>
            </a:pathLst>
          </a:cu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1270" name="Text Box 14"/>
          <p:cNvSpPr txBox="1">
            <a:spLocks noChangeArrowheads="1"/>
          </p:cNvSpPr>
          <p:nvPr/>
        </p:nvSpPr>
        <p:spPr bwMode="auto">
          <a:xfrm>
            <a:off x="6176963" y="4937125"/>
            <a:ext cx="836612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 sz="1000" b="1" i="1">
                <a:solidFill>
                  <a:schemeClr val="accent2"/>
                </a:solidFill>
                <a:latin typeface="Times New Roman" pitchFamily="18" charset="0"/>
                <a:ea typeface="Gulim" pitchFamily="34" charset="-127"/>
              </a:rPr>
              <a:t>LSB</a:t>
            </a:r>
            <a:endParaRPr lang="ko-KR" altLang="en-US" sz="1000" b="1" i="1">
              <a:solidFill>
                <a:schemeClr val="accent2"/>
              </a:solidFill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11271" name="Freeform 15"/>
          <p:cNvSpPr>
            <a:spLocks/>
          </p:cNvSpPr>
          <p:nvPr/>
        </p:nvSpPr>
        <p:spPr bwMode="auto">
          <a:xfrm flipH="1">
            <a:off x="2895600" y="4403725"/>
            <a:ext cx="381000" cy="514350"/>
          </a:xfrm>
          <a:custGeom>
            <a:avLst/>
            <a:gdLst>
              <a:gd name="T0" fmla="*/ 0 w 153"/>
              <a:gd name="T1" fmla="*/ 2147483647 h 136"/>
              <a:gd name="T2" fmla="*/ 2147483647 w 153"/>
              <a:gd name="T3" fmla="*/ 2147483647 h 136"/>
              <a:gd name="T4" fmla="*/ 2147483647 w 153"/>
              <a:gd name="T5" fmla="*/ 2147483647 h 136"/>
              <a:gd name="T6" fmla="*/ 2147483647 w 153"/>
              <a:gd name="T7" fmla="*/ 2147483647 h 136"/>
              <a:gd name="T8" fmla="*/ 2147483647 w 153"/>
              <a:gd name="T9" fmla="*/ 2147483647 h 136"/>
              <a:gd name="T10" fmla="*/ 2147483647 w 153"/>
              <a:gd name="T11" fmla="*/ 2147483647 h 136"/>
              <a:gd name="T12" fmla="*/ 2147483647 w 153"/>
              <a:gd name="T13" fmla="*/ 2147483647 h 1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3"/>
              <a:gd name="T22" fmla="*/ 0 h 136"/>
              <a:gd name="T23" fmla="*/ 153 w 153"/>
              <a:gd name="T24" fmla="*/ 136 h 1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3" h="136">
                <a:moveTo>
                  <a:pt x="0" y="123"/>
                </a:moveTo>
                <a:cubicBezTo>
                  <a:pt x="4" y="109"/>
                  <a:pt x="9" y="57"/>
                  <a:pt x="22" y="37"/>
                </a:cubicBezTo>
                <a:cubicBezTo>
                  <a:pt x="35" y="17"/>
                  <a:pt x="61" y="4"/>
                  <a:pt x="77" y="2"/>
                </a:cubicBezTo>
                <a:cubicBezTo>
                  <a:pt x="93" y="0"/>
                  <a:pt x="106" y="13"/>
                  <a:pt x="118" y="27"/>
                </a:cubicBezTo>
                <a:cubicBezTo>
                  <a:pt x="130" y="41"/>
                  <a:pt x="147" y="75"/>
                  <a:pt x="150" y="85"/>
                </a:cubicBezTo>
                <a:cubicBezTo>
                  <a:pt x="153" y="95"/>
                  <a:pt x="140" y="79"/>
                  <a:pt x="138" y="88"/>
                </a:cubicBezTo>
                <a:cubicBezTo>
                  <a:pt x="136" y="97"/>
                  <a:pt x="140" y="126"/>
                  <a:pt x="141" y="136"/>
                </a:cubicBezTo>
              </a:path>
            </a:pathLst>
          </a:cu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1272" name="Freeform 16"/>
          <p:cNvSpPr>
            <a:spLocks/>
          </p:cNvSpPr>
          <p:nvPr/>
        </p:nvSpPr>
        <p:spPr bwMode="auto">
          <a:xfrm flipH="1">
            <a:off x="3276600" y="4403725"/>
            <a:ext cx="414338" cy="514350"/>
          </a:xfrm>
          <a:custGeom>
            <a:avLst/>
            <a:gdLst>
              <a:gd name="T0" fmla="*/ 0 w 153"/>
              <a:gd name="T1" fmla="*/ 2147483647 h 136"/>
              <a:gd name="T2" fmla="*/ 2147483647 w 153"/>
              <a:gd name="T3" fmla="*/ 2147483647 h 136"/>
              <a:gd name="T4" fmla="*/ 2147483647 w 153"/>
              <a:gd name="T5" fmla="*/ 2147483647 h 136"/>
              <a:gd name="T6" fmla="*/ 2147483647 w 153"/>
              <a:gd name="T7" fmla="*/ 2147483647 h 136"/>
              <a:gd name="T8" fmla="*/ 2147483647 w 153"/>
              <a:gd name="T9" fmla="*/ 2147483647 h 136"/>
              <a:gd name="T10" fmla="*/ 2147483647 w 153"/>
              <a:gd name="T11" fmla="*/ 2147483647 h 136"/>
              <a:gd name="T12" fmla="*/ 2147483647 w 153"/>
              <a:gd name="T13" fmla="*/ 2147483647 h 1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3"/>
              <a:gd name="T22" fmla="*/ 0 h 136"/>
              <a:gd name="T23" fmla="*/ 153 w 153"/>
              <a:gd name="T24" fmla="*/ 136 h 1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3" h="136">
                <a:moveTo>
                  <a:pt x="0" y="123"/>
                </a:moveTo>
                <a:cubicBezTo>
                  <a:pt x="4" y="109"/>
                  <a:pt x="9" y="57"/>
                  <a:pt x="22" y="37"/>
                </a:cubicBezTo>
                <a:cubicBezTo>
                  <a:pt x="35" y="17"/>
                  <a:pt x="61" y="4"/>
                  <a:pt x="77" y="2"/>
                </a:cubicBezTo>
                <a:cubicBezTo>
                  <a:pt x="93" y="0"/>
                  <a:pt x="106" y="13"/>
                  <a:pt x="118" y="27"/>
                </a:cubicBezTo>
                <a:cubicBezTo>
                  <a:pt x="130" y="41"/>
                  <a:pt x="147" y="75"/>
                  <a:pt x="150" y="85"/>
                </a:cubicBezTo>
                <a:cubicBezTo>
                  <a:pt x="153" y="95"/>
                  <a:pt x="140" y="79"/>
                  <a:pt x="138" y="88"/>
                </a:cubicBezTo>
                <a:cubicBezTo>
                  <a:pt x="136" y="97"/>
                  <a:pt x="140" y="126"/>
                  <a:pt x="141" y="136"/>
                </a:cubicBezTo>
              </a:path>
            </a:pathLst>
          </a:cu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1273" name="Freeform 17"/>
          <p:cNvSpPr>
            <a:spLocks/>
          </p:cNvSpPr>
          <p:nvPr/>
        </p:nvSpPr>
        <p:spPr bwMode="auto">
          <a:xfrm flipH="1">
            <a:off x="5334000" y="4403725"/>
            <a:ext cx="490538" cy="514350"/>
          </a:xfrm>
          <a:custGeom>
            <a:avLst/>
            <a:gdLst>
              <a:gd name="T0" fmla="*/ 0 w 153"/>
              <a:gd name="T1" fmla="*/ 2147483647 h 136"/>
              <a:gd name="T2" fmla="*/ 2147483647 w 153"/>
              <a:gd name="T3" fmla="*/ 2147483647 h 136"/>
              <a:gd name="T4" fmla="*/ 2147483647 w 153"/>
              <a:gd name="T5" fmla="*/ 2147483647 h 136"/>
              <a:gd name="T6" fmla="*/ 2147483647 w 153"/>
              <a:gd name="T7" fmla="*/ 2147483647 h 136"/>
              <a:gd name="T8" fmla="*/ 2147483647 w 153"/>
              <a:gd name="T9" fmla="*/ 2147483647 h 136"/>
              <a:gd name="T10" fmla="*/ 2147483647 w 153"/>
              <a:gd name="T11" fmla="*/ 2147483647 h 136"/>
              <a:gd name="T12" fmla="*/ 2147483647 w 153"/>
              <a:gd name="T13" fmla="*/ 2147483647 h 1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3"/>
              <a:gd name="T22" fmla="*/ 0 h 136"/>
              <a:gd name="T23" fmla="*/ 153 w 153"/>
              <a:gd name="T24" fmla="*/ 136 h 1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3" h="136">
                <a:moveTo>
                  <a:pt x="0" y="123"/>
                </a:moveTo>
                <a:cubicBezTo>
                  <a:pt x="4" y="109"/>
                  <a:pt x="9" y="57"/>
                  <a:pt x="22" y="37"/>
                </a:cubicBezTo>
                <a:cubicBezTo>
                  <a:pt x="35" y="17"/>
                  <a:pt x="61" y="4"/>
                  <a:pt x="77" y="2"/>
                </a:cubicBezTo>
                <a:cubicBezTo>
                  <a:pt x="93" y="0"/>
                  <a:pt x="106" y="13"/>
                  <a:pt x="118" y="27"/>
                </a:cubicBezTo>
                <a:cubicBezTo>
                  <a:pt x="130" y="41"/>
                  <a:pt x="147" y="75"/>
                  <a:pt x="150" y="85"/>
                </a:cubicBezTo>
                <a:cubicBezTo>
                  <a:pt x="153" y="95"/>
                  <a:pt x="140" y="79"/>
                  <a:pt x="138" y="88"/>
                </a:cubicBezTo>
                <a:cubicBezTo>
                  <a:pt x="136" y="97"/>
                  <a:pt x="140" y="126"/>
                  <a:pt x="141" y="136"/>
                </a:cubicBezTo>
              </a:path>
            </a:pathLst>
          </a:cu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1274" name="Freeform 18"/>
          <p:cNvSpPr>
            <a:spLocks/>
          </p:cNvSpPr>
          <p:nvPr/>
        </p:nvSpPr>
        <p:spPr bwMode="auto">
          <a:xfrm flipH="1">
            <a:off x="5638800" y="4384675"/>
            <a:ext cx="414338" cy="514350"/>
          </a:xfrm>
          <a:custGeom>
            <a:avLst/>
            <a:gdLst>
              <a:gd name="T0" fmla="*/ 0 w 153"/>
              <a:gd name="T1" fmla="*/ 2147483647 h 136"/>
              <a:gd name="T2" fmla="*/ 2147483647 w 153"/>
              <a:gd name="T3" fmla="*/ 2147483647 h 136"/>
              <a:gd name="T4" fmla="*/ 2147483647 w 153"/>
              <a:gd name="T5" fmla="*/ 2147483647 h 136"/>
              <a:gd name="T6" fmla="*/ 2147483647 w 153"/>
              <a:gd name="T7" fmla="*/ 2147483647 h 136"/>
              <a:gd name="T8" fmla="*/ 2147483647 w 153"/>
              <a:gd name="T9" fmla="*/ 2147483647 h 136"/>
              <a:gd name="T10" fmla="*/ 2147483647 w 153"/>
              <a:gd name="T11" fmla="*/ 2147483647 h 136"/>
              <a:gd name="T12" fmla="*/ 2147483647 w 153"/>
              <a:gd name="T13" fmla="*/ 2147483647 h 1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3"/>
              <a:gd name="T22" fmla="*/ 0 h 136"/>
              <a:gd name="T23" fmla="*/ 153 w 153"/>
              <a:gd name="T24" fmla="*/ 136 h 1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3" h="136">
                <a:moveTo>
                  <a:pt x="0" y="123"/>
                </a:moveTo>
                <a:cubicBezTo>
                  <a:pt x="4" y="109"/>
                  <a:pt x="9" y="57"/>
                  <a:pt x="22" y="37"/>
                </a:cubicBezTo>
                <a:cubicBezTo>
                  <a:pt x="35" y="17"/>
                  <a:pt x="61" y="4"/>
                  <a:pt x="77" y="2"/>
                </a:cubicBezTo>
                <a:cubicBezTo>
                  <a:pt x="93" y="0"/>
                  <a:pt x="106" y="13"/>
                  <a:pt x="118" y="27"/>
                </a:cubicBezTo>
                <a:cubicBezTo>
                  <a:pt x="130" y="41"/>
                  <a:pt x="147" y="75"/>
                  <a:pt x="150" y="85"/>
                </a:cubicBezTo>
                <a:cubicBezTo>
                  <a:pt x="153" y="95"/>
                  <a:pt x="140" y="79"/>
                  <a:pt x="138" y="88"/>
                </a:cubicBezTo>
                <a:cubicBezTo>
                  <a:pt x="136" y="97"/>
                  <a:pt x="140" y="126"/>
                  <a:pt x="141" y="136"/>
                </a:cubicBezTo>
              </a:path>
            </a:pathLst>
          </a:cu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1275" name="Freeform 19"/>
          <p:cNvSpPr>
            <a:spLocks/>
          </p:cNvSpPr>
          <p:nvPr/>
        </p:nvSpPr>
        <p:spPr bwMode="auto">
          <a:xfrm flipH="1">
            <a:off x="6019800" y="4403725"/>
            <a:ext cx="261938" cy="514350"/>
          </a:xfrm>
          <a:custGeom>
            <a:avLst/>
            <a:gdLst>
              <a:gd name="T0" fmla="*/ 0 w 153"/>
              <a:gd name="T1" fmla="*/ 2147483647 h 136"/>
              <a:gd name="T2" fmla="*/ 2147483647 w 153"/>
              <a:gd name="T3" fmla="*/ 2147483647 h 136"/>
              <a:gd name="T4" fmla="*/ 2147483647 w 153"/>
              <a:gd name="T5" fmla="*/ 2147483647 h 136"/>
              <a:gd name="T6" fmla="*/ 2147483647 w 153"/>
              <a:gd name="T7" fmla="*/ 2147483647 h 136"/>
              <a:gd name="T8" fmla="*/ 2147483647 w 153"/>
              <a:gd name="T9" fmla="*/ 2147483647 h 136"/>
              <a:gd name="T10" fmla="*/ 2147483647 w 153"/>
              <a:gd name="T11" fmla="*/ 2147483647 h 136"/>
              <a:gd name="T12" fmla="*/ 2147483647 w 153"/>
              <a:gd name="T13" fmla="*/ 2147483647 h 1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3"/>
              <a:gd name="T22" fmla="*/ 0 h 136"/>
              <a:gd name="T23" fmla="*/ 153 w 153"/>
              <a:gd name="T24" fmla="*/ 136 h 1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3" h="136">
                <a:moveTo>
                  <a:pt x="0" y="123"/>
                </a:moveTo>
                <a:cubicBezTo>
                  <a:pt x="4" y="109"/>
                  <a:pt x="9" y="57"/>
                  <a:pt x="22" y="37"/>
                </a:cubicBezTo>
                <a:cubicBezTo>
                  <a:pt x="35" y="17"/>
                  <a:pt x="61" y="4"/>
                  <a:pt x="77" y="2"/>
                </a:cubicBezTo>
                <a:cubicBezTo>
                  <a:pt x="93" y="0"/>
                  <a:pt x="106" y="13"/>
                  <a:pt x="118" y="27"/>
                </a:cubicBezTo>
                <a:cubicBezTo>
                  <a:pt x="130" y="41"/>
                  <a:pt x="147" y="75"/>
                  <a:pt x="150" y="85"/>
                </a:cubicBezTo>
                <a:cubicBezTo>
                  <a:pt x="153" y="95"/>
                  <a:pt x="140" y="79"/>
                  <a:pt x="138" y="88"/>
                </a:cubicBezTo>
                <a:cubicBezTo>
                  <a:pt x="136" y="97"/>
                  <a:pt x="140" y="126"/>
                  <a:pt x="141" y="136"/>
                </a:cubicBezTo>
              </a:path>
            </a:pathLst>
          </a:custGeom>
          <a:noFill/>
          <a:ln w="19050">
            <a:solidFill>
              <a:srgbClr val="FF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11276" name="AutoShape 21"/>
          <p:cNvSpPr>
            <a:spLocks noChangeArrowheads="1"/>
          </p:cNvSpPr>
          <p:nvPr/>
        </p:nvSpPr>
        <p:spPr bwMode="auto">
          <a:xfrm>
            <a:off x="1300163" y="3641725"/>
            <a:ext cx="1309687" cy="473075"/>
          </a:xfrm>
          <a:prstGeom prst="wedgeRoundRectCallout">
            <a:avLst>
              <a:gd name="adj1" fmla="val 80301"/>
              <a:gd name="adj2" fmla="val 156375"/>
              <a:gd name="adj3" fmla="val 16667"/>
            </a:avLst>
          </a:prstGeom>
          <a:solidFill>
            <a:srgbClr val="00FF00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latinLnBrk="1"/>
            <a:r>
              <a:rPr kumimoji="1" lang="en-US" altLang="ko-KR" sz="1400">
                <a:latin typeface="Times New Roman" pitchFamily="18" charset="0"/>
                <a:ea typeface="Gulim" pitchFamily="34" charset="-127"/>
              </a:rPr>
              <a:t>Carry out</a:t>
            </a:r>
          </a:p>
          <a:p>
            <a:pPr latinLnBrk="1"/>
            <a:r>
              <a:rPr kumimoji="1" lang="en-US" altLang="ko-KR" sz="1400">
                <a:latin typeface="Times New Roman" pitchFamily="18" charset="0"/>
                <a:ea typeface="Gulim" pitchFamily="34" charset="-127"/>
              </a:rPr>
              <a:t>Sign bit</a:t>
            </a:r>
          </a:p>
        </p:txBody>
      </p:sp>
      <p:sp>
        <p:nvSpPr>
          <p:cNvPr id="11277" name="Rectangle 22"/>
          <p:cNvSpPr>
            <a:spLocks noChangeArrowheads="1"/>
          </p:cNvSpPr>
          <p:nvPr/>
        </p:nvSpPr>
        <p:spPr bwMode="auto">
          <a:xfrm>
            <a:off x="2290763" y="5394325"/>
            <a:ext cx="908050" cy="355600"/>
          </a:xfrm>
          <a:prstGeom prst="rect">
            <a:avLst/>
          </a:prstGeom>
          <a:solidFill>
            <a:srgbClr val="99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ko-KR" sz="2000">
                <a:latin typeface="Times New Roman" pitchFamily="18" charset="0"/>
                <a:ea typeface="Gulim" pitchFamily="34" charset="-127"/>
              </a:rPr>
              <a:t>R</a:t>
            </a:r>
            <a:r>
              <a:rPr lang="en-US" altLang="ko-KR" sz="2000" baseline="-25000">
                <a:latin typeface="Times New Roman" pitchFamily="18" charset="0"/>
                <a:ea typeface="Gulim" pitchFamily="34" charset="-127"/>
              </a:rPr>
              <a:t>n-1</a:t>
            </a:r>
          </a:p>
        </p:txBody>
      </p:sp>
      <p:sp>
        <p:nvSpPr>
          <p:cNvPr id="11278" name="Rectangle 23"/>
          <p:cNvSpPr>
            <a:spLocks noChangeArrowheads="1"/>
          </p:cNvSpPr>
          <p:nvPr/>
        </p:nvSpPr>
        <p:spPr bwMode="auto">
          <a:xfrm>
            <a:off x="3357563" y="5394325"/>
            <a:ext cx="908050" cy="355600"/>
          </a:xfrm>
          <a:prstGeom prst="rect">
            <a:avLst/>
          </a:prstGeom>
          <a:solidFill>
            <a:srgbClr val="99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ko-KR" sz="2000">
                <a:latin typeface="Times New Roman" pitchFamily="18" charset="0"/>
                <a:ea typeface="Gulim" pitchFamily="34" charset="-127"/>
              </a:rPr>
              <a:t>R</a:t>
            </a:r>
            <a:r>
              <a:rPr lang="en-US" altLang="ko-KR" sz="2000" baseline="-25000">
                <a:latin typeface="Times New Roman" pitchFamily="18" charset="0"/>
                <a:ea typeface="Gulim" pitchFamily="34" charset="-127"/>
              </a:rPr>
              <a:t>n-2</a:t>
            </a:r>
          </a:p>
        </p:txBody>
      </p:sp>
      <p:grpSp>
        <p:nvGrpSpPr>
          <p:cNvPr id="11279" name="Group 24"/>
          <p:cNvGrpSpPr>
            <a:grpSpLocks/>
          </p:cNvGrpSpPr>
          <p:nvPr/>
        </p:nvGrpSpPr>
        <p:grpSpPr bwMode="auto">
          <a:xfrm>
            <a:off x="3052763" y="6003925"/>
            <a:ext cx="533400" cy="792163"/>
            <a:chOff x="3591" y="3792"/>
            <a:chExt cx="169" cy="259"/>
          </a:xfrm>
        </p:grpSpPr>
        <p:sp>
          <p:nvSpPr>
            <p:cNvPr id="11288" name="Freeform 25"/>
            <p:cNvSpPr>
              <a:spLocks/>
            </p:cNvSpPr>
            <p:nvPr/>
          </p:nvSpPr>
          <p:spPr bwMode="auto">
            <a:xfrm>
              <a:off x="3600" y="3792"/>
              <a:ext cx="144" cy="56"/>
            </a:xfrm>
            <a:custGeom>
              <a:avLst/>
              <a:gdLst>
                <a:gd name="T0" fmla="*/ 0 w 144"/>
                <a:gd name="T1" fmla="*/ 0 h 56"/>
                <a:gd name="T2" fmla="*/ 48 w 144"/>
                <a:gd name="T3" fmla="*/ 48 h 56"/>
                <a:gd name="T4" fmla="*/ 96 w 144"/>
                <a:gd name="T5" fmla="*/ 48 h 56"/>
                <a:gd name="T6" fmla="*/ 144 w 144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56"/>
                <a:gd name="T14" fmla="*/ 144 w 144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56">
                  <a:moveTo>
                    <a:pt x="0" y="0"/>
                  </a:moveTo>
                  <a:cubicBezTo>
                    <a:pt x="16" y="20"/>
                    <a:pt x="32" y="40"/>
                    <a:pt x="48" y="48"/>
                  </a:cubicBezTo>
                  <a:cubicBezTo>
                    <a:pt x="64" y="56"/>
                    <a:pt x="80" y="56"/>
                    <a:pt x="96" y="48"/>
                  </a:cubicBezTo>
                  <a:cubicBezTo>
                    <a:pt x="112" y="40"/>
                    <a:pt x="128" y="20"/>
                    <a:pt x="144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1289" name="Freeform 26"/>
            <p:cNvSpPr>
              <a:spLocks/>
            </p:cNvSpPr>
            <p:nvPr/>
          </p:nvSpPr>
          <p:spPr bwMode="auto">
            <a:xfrm>
              <a:off x="3600" y="3840"/>
              <a:ext cx="144" cy="56"/>
            </a:xfrm>
            <a:custGeom>
              <a:avLst/>
              <a:gdLst>
                <a:gd name="T0" fmla="*/ 0 w 144"/>
                <a:gd name="T1" fmla="*/ 0 h 56"/>
                <a:gd name="T2" fmla="*/ 48 w 144"/>
                <a:gd name="T3" fmla="*/ 48 h 56"/>
                <a:gd name="T4" fmla="*/ 96 w 144"/>
                <a:gd name="T5" fmla="*/ 48 h 56"/>
                <a:gd name="T6" fmla="*/ 144 w 144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56"/>
                <a:gd name="T14" fmla="*/ 144 w 144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56">
                  <a:moveTo>
                    <a:pt x="0" y="0"/>
                  </a:moveTo>
                  <a:cubicBezTo>
                    <a:pt x="16" y="20"/>
                    <a:pt x="32" y="40"/>
                    <a:pt x="48" y="48"/>
                  </a:cubicBezTo>
                  <a:cubicBezTo>
                    <a:pt x="64" y="56"/>
                    <a:pt x="80" y="56"/>
                    <a:pt x="96" y="48"/>
                  </a:cubicBezTo>
                  <a:cubicBezTo>
                    <a:pt x="112" y="40"/>
                    <a:pt x="128" y="20"/>
                    <a:pt x="144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1290" name="Freeform 27"/>
            <p:cNvSpPr>
              <a:spLocks/>
            </p:cNvSpPr>
            <p:nvPr/>
          </p:nvSpPr>
          <p:spPr bwMode="auto">
            <a:xfrm>
              <a:off x="3654" y="3846"/>
              <a:ext cx="106" cy="202"/>
            </a:xfrm>
            <a:custGeom>
              <a:avLst/>
              <a:gdLst>
                <a:gd name="T0" fmla="*/ 93 w 106"/>
                <a:gd name="T1" fmla="*/ 0 h 202"/>
                <a:gd name="T2" fmla="*/ 51 w 106"/>
                <a:gd name="T3" fmla="*/ 171 h 202"/>
                <a:gd name="T4" fmla="*/ 27 w 106"/>
                <a:gd name="T5" fmla="*/ 192 h 202"/>
                <a:gd name="T6" fmla="*/ 18 w 106"/>
                <a:gd name="T7" fmla="*/ 201 h 202"/>
                <a:gd name="T8" fmla="*/ 0 w 106"/>
                <a:gd name="T9" fmla="*/ 186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02"/>
                <a:gd name="T17" fmla="*/ 106 w 106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02">
                  <a:moveTo>
                    <a:pt x="93" y="0"/>
                  </a:moveTo>
                  <a:cubicBezTo>
                    <a:pt x="92" y="25"/>
                    <a:pt x="106" y="153"/>
                    <a:pt x="51" y="171"/>
                  </a:cubicBezTo>
                  <a:cubicBezTo>
                    <a:pt x="45" y="180"/>
                    <a:pt x="27" y="192"/>
                    <a:pt x="27" y="192"/>
                  </a:cubicBezTo>
                  <a:cubicBezTo>
                    <a:pt x="20" y="202"/>
                    <a:pt x="25" y="201"/>
                    <a:pt x="18" y="201"/>
                  </a:cubicBezTo>
                  <a:lnTo>
                    <a:pt x="0" y="18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11291" name="Freeform 28"/>
            <p:cNvSpPr>
              <a:spLocks/>
            </p:cNvSpPr>
            <p:nvPr/>
          </p:nvSpPr>
          <p:spPr bwMode="auto">
            <a:xfrm flipH="1">
              <a:off x="3591" y="3849"/>
              <a:ext cx="106" cy="202"/>
            </a:xfrm>
            <a:custGeom>
              <a:avLst/>
              <a:gdLst>
                <a:gd name="T0" fmla="*/ 93 w 106"/>
                <a:gd name="T1" fmla="*/ 0 h 202"/>
                <a:gd name="T2" fmla="*/ 51 w 106"/>
                <a:gd name="T3" fmla="*/ 171 h 202"/>
                <a:gd name="T4" fmla="*/ 27 w 106"/>
                <a:gd name="T5" fmla="*/ 192 h 202"/>
                <a:gd name="T6" fmla="*/ 18 w 106"/>
                <a:gd name="T7" fmla="*/ 201 h 202"/>
                <a:gd name="T8" fmla="*/ 0 w 106"/>
                <a:gd name="T9" fmla="*/ 186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02"/>
                <a:gd name="T17" fmla="*/ 106 w 106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02">
                  <a:moveTo>
                    <a:pt x="93" y="0"/>
                  </a:moveTo>
                  <a:cubicBezTo>
                    <a:pt x="92" y="25"/>
                    <a:pt x="106" y="153"/>
                    <a:pt x="51" y="171"/>
                  </a:cubicBezTo>
                  <a:cubicBezTo>
                    <a:pt x="45" y="180"/>
                    <a:pt x="27" y="192"/>
                    <a:pt x="27" y="192"/>
                  </a:cubicBezTo>
                  <a:cubicBezTo>
                    <a:pt x="20" y="202"/>
                    <a:pt x="25" y="201"/>
                    <a:pt x="18" y="201"/>
                  </a:cubicBezTo>
                  <a:lnTo>
                    <a:pt x="0" y="18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>
                <a:latin typeface="Times New Roman" pitchFamily="18" charset="0"/>
              </a:endParaRPr>
            </a:p>
          </p:txBody>
        </p:sp>
      </p:grpSp>
      <p:sp>
        <p:nvSpPr>
          <p:cNvPr id="11280" name="Line 29"/>
          <p:cNvSpPr>
            <a:spLocks noChangeShapeType="1"/>
          </p:cNvSpPr>
          <p:nvPr/>
        </p:nvSpPr>
        <p:spPr bwMode="auto">
          <a:xfrm>
            <a:off x="3128963" y="577532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1" name="Line 30"/>
          <p:cNvSpPr>
            <a:spLocks noChangeShapeType="1"/>
          </p:cNvSpPr>
          <p:nvPr/>
        </p:nvSpPr>
        <p:spPr bwMode="auto">
          <a:xfrm>
            <a:off x="3509963" y="5775325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82" name="Text Box 32"/>
          <p:cNvSpPr txBox="1">
            <a:spLocks noChangeArrowheads="1"/>
          </p:cNvSpPr>
          <p:nvPr/>
        </p:nvSpPr>
        <p:spPr bwMode="auto">
          <a:xfrm>
            <a:off x="3814763" y="6156325"/>
            <a:ext cx="2286000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ko-KR" sz="2000">
                <a:latin typeface="Times New Roman" pitchFamily="18" charset="0"/>
                <a:ea typeface="Gulim" pitchFamily="34" charset="-127"/>
              </a:rPr>
              <a:t>Vs=1 : Overflow</a:t>
            </a:r>
            <a:br>
              <a:rPr lang="en-US" altLang="ko-KR" sz="2000">
                <a:latin typeface="Times New Roman" pitchFamily="18" charset="0"/>
                <a:ea typeface="Gulim" pitchFamily="34" charset="-127"/>
              </a:rPr>
            </a:br>
            <a:r>
              <a:rPr lang="en-US" altLang="ko-KR" sz="2000">
                <a:latin typeface="Times New Roman" pitchFamily="18" charset="0"/>
                <a:ea typeface="Gulim" pitchFamily="34" charset="-127"/>
              </a:rPr>
              <a:t>Vs=0 : use sign bit</a:t>
            </a:r>
            <a:endParaRPr lang="ko-KR" altLang="en-US" sz="2000"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11283" name="Line 33"/>
          <p:cNvSpPr>
            <a:spLocks noChangeShapeType="1"/>
          </p:cNvSpPr>
          <p:nvPr/>
        </p:nvSpPr>
        <p:spPr bwMode="auto">
          <a:xfrm>
            <a:off x="2976563" y="51657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84" name="Line 34"/>
          <p:cNvSpPr>
            <a:spLocks noChangeShapeType="1"/>
          </p:cNvSpPr>
          <p:nvPr/>
        </p:nvSpPr>
        <p:spPr bwMode="auto">
          <a:xfrm>
            <a:off x="3433763" y="51657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85" name="Text Box 14"/>
          <p:cNvSpPr txBox="1">
            <a:spLocks noChangeArrowheads="1"/>
          </p:cNvSpPr>
          <p:nvPr/>
        </p:nvSpPr>
        <p:spPr bwMode="auto">
          <a:xfrm>
            <a:off x="6176963" y="4937125"/>
            <a:ext cx="836612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 sz="1000" b="1" i="1">
                <a:solidFill>
                  <a:schemeClr val="accent2"/>
                </a:solidFill>
                <a:latin typeface="Times New Roman" pitchFamily="18" charset="0"/>
                <a:ea typeface="Gulim" pitchFamily="34" charset="-127"/>
              </a:rPr>
              <a:t>LSB</a:t>
            </a:r>
            <a:endParaRPr lang="ko-KR" altLang="en-US" sz="1000" b="1" i="1">
              <a:solidFill>
                <a:schemeClr val="accent2"/>
              </a:solidFill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11286" name="AutoShape 20"/>
          <p:cNvSpPr>
            <a:spLocks noChangeArrowheads="1"/>
          </p:cNvSpPr>
          <p:nvPr/>
        </p:nvSpPr>
        <p:spPr bwMode="auto">
          <a:xfrm>
            <a:off x="6329363" y="5851525"/>
            <a:ext cx="1433512" cy="381000"/>
          </a:xfrm>
          <a:prstGeom prst="wedgeEllipseCallout">
            <a:avLst>
              <a:gd name="adj1" fmla="val -2491"/>
              <a:gd name="adj2" fmla="val -345000"/>
            </a:avLst>
          </a:prstGeom>
          <a:solidFill>
            <a:srgbClr val="FFFF00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kumimoji="1" lang="ko-KR" altLang="ko-KR" sz="1400">
                <a:latin typeface="Times New Roman" pitchFamily="18" charset="0"/>
                <a:ea typeface="Gulim" pitchFamily="34" charset="-127"/>
              </a:rPr>
              <a:t>  0 insert</a:t>
            </a:r>
          </a:p>
        </p:txBody>
      </p:sp>
      <p:sp>
        <p:nvSpPr>
          <p:cNvPr id="11287" name="Rectangle 20"/>
          <p:cNvSpPr>
            <a:spLocks noChangeArrowheads="1"/>
          </p:cNvSpPr>
          <p:nvPr/>
        </p:nvSpPr>
        <p:spPr bwMode="auto">
          <a:xfrm>
            <a:off x="762000" y="2209800"/>
            <a:ext cx="8077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The operation is same with Logic shift-left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sz="2400" b="1">
                <a:latin typeface="Courier" pitchFamily="49" charset="0"/>
              </a:rPr>
              <a:t>The only difference is you need to check overflow problem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5524500" cy="3683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/>
              <a:t>Building a Computer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819400"/>
            <a:ext cx="4114800" cy="2362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Needs:</a:t>
            </a:r>
          </a:p>
          <a:p>
            <a:r>
              <a:rPr lang="en-US"/>
              <a:t>processing</a:t>
            </a:r>
          </a:p>
          <a:p>
            <a:r>
              <a:rPr lang="en-US"/>
              <a:t>storage</a:t>
            </a:r>
          </a:p>
          <a:p>
            <a:r>
              <a:rPr lang="en-US"/>
              <a:t>communication</a:t>
            </a:r>
          </a:p>
        </p:txBody>
      </p:sp>
      <p:pic>
        <p:nvPicPr>
          <p:cNvPr id="18436" name="Picture 4" descr="AACFLMJ0"/>
          <p:cNvPicPr>
            <a:picLocks noChangeAspect="1" noChangeArrowheads="1"/>
          </p:cNvPicPr>
          <p:nvPr/>
        </p:nvPicPr>
        <p:blipFill>
          <a:blip r:embed="rId3" cstate="print"/>
          <a:srcRect b="3091"/>
          <a:stretch>
            <a:fillRect/>
          </a:stretch>
        </p:blipFill>
        <p:spPr bwMode="auto">
          <a:xfrm>
            <a:off x="3505200" y="838200"/>
            <a:ext cx="541496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Arithmetic Shift Left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Arithmetic Shift Left</a:t>
            </a:r>
            <a:r>
              <a:rPr lang="en-US"/>
              <a:t> :</a:t>
            </a:r>
          </a:p>
          <a:p>
            <a:pPr lvl="1"/>
            <a:r>
              <a:rPr lang="en-US"/>
              <a:t>Example 1</a:t>
            </a:r>
          </a:p>
          <a:p>
            <a:pPr>
              <a:buFont typeface="Wingdings" pitchFamily="2" charset="2"/>
              <a:buNone/>
            </a:pPr>
            <a:r>
              <a:rPr lang="en-US"/>
              <a:t>			0010  (2) </a:t>
            </a:r>
            <a:r>
              <a:rPr lang="en-US">
                <a:sym typeface="Wingdings" pitchFamily="2" charset="2"/>
              </a:rPr>
              <a:t></a:t>
            </a:r>
          </a:p>
          <a:p>
            <a:pPr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			0100  (4)</a:t>
            </a:r>
            <a:r>
              <a:rPr lang="en-US"/>
              <a:t> </a:t>
            </a:r>
          </a:p>
          <a:p>
            <a:pPr lvl="1"/>
            <a:r>
              <a:rPr lang="en-US"/>
              <a:t>Example 2 </a:t>
            </a:r>
          </a:p>
          <a:p>
            <a:pPr>
              <a:buFont typeface="Wingdings" pitchFamily="2" charset="2"/>
              <a:buNone/>
            </a:pPr>
            <a:r>
              <a:rPr lang="en-US"/>
              <a:t>			1110  (-2)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</a:t>
            </a:r>
          </a:p>
          <a:p>
            <a:pPr>
              <a:buFont typeface="Wingdings" pitchFamily="2" charset="2"/>
              <a:buNone/>
            </a:pPr>
            <a:r>
              <a:rPr lang="en-US"/>
              <a:t>			1100  (-4) 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Arithmetic Shift Left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Arithmetic Shift Left</a:t>
            </a:r>
            <a:r>
              <a:rPr lang="en-US"/>
              <a:t> :</a:t>
            </a:r>
          </a:p>
          <a:p>
            <a:pPr lvl="1"/>
            <a:r>
              <a:rPr lang="en-US"/>
              <a:t>Example 3</a:t>
            </a:r>
          </a:p>
          <a:p>
            <a:pPr>
              <a:buFont typeface="Wingdings" pitchFamily="2" charset="2"/>
              <a:buNone/>
            </a:pPr>
            <a:r>
              <a:rPr lang="en-US"/>
              <a:t>			0100  (4) </a:t>
            </a:r>
            <a:r>
              <a:rPr lang="en-US">
                <a:sym typeface="Wingdings" pitchFamily="2" charset="2"/>
              </a:rPr>
              <a:t></a:t>
            </a:r>
          </a:p>
          <a:p>
            <a:pPr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			1000  (overflow)</a:t>
            </a:r>
            <a:r>
              <a:rPr lang="en-US"/>
              <a:t> </a:t>
            </a:r>
          </a:p>
          <a:p>
            <a:pPr lvl="1"/>
            <a:r>
              <a:rPr lang="en-US"/>
              <a:t>Example 4 </a:t>
            </a:r>
          </a:p>
          <a:p>
            <a:pPr>
              <a:buFont typeface="Wingdings" pitchFamily="2" charset="2"/>
              <a:buNone/>
            </a:pPr>
            <a:r>
              <a:rPr lang="en-US"/>
              <a:t>			1010  (-6)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</a:t>
            </a:r>
          </a:p>
          <a:p>
            <a:pPr>
              <a:buFont typeface="Wingdings" pitchFamily="2" charset="2"/>
              <a:buNone/>
            </a:pPr>
            <a:r>
              <a:rPr lang="en-US"/>
              <a:t>			0100  (</a:t>
            </a:r>
            <a:r>
              <a:rPr lang="en-US">
                <a:sym typeface="Wingdings" pitchFamily="2" charset="2"/>
              </a:rPr>
              <a:t>overflow</a:t>
            </a:r>
            <a:r>
              <a:rPr lang="en-US"/>
              <a:t>) 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3305"/>
              </p:ext>
            </p:extLst>
          </p:nvPr>
        </p:nvGraphicFramePr>
        <p:xfrm>
          <a:off x="7391400" y="5105400"/>
          <a:ext cx="1314450" cy="533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A0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840691"/>
              </p:ext>
            </p:extLst>
          </p:nvPr>
        </p:nvGraphicFramePr>
        <p:xfrm>
          <a:off x="4724400" y="5105400"/>
          <a:ext cx="16002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634764"/>
              </p:ext>
            </p:extLst>
          </p:nvPr>
        </p:nvGraphicFramePr>
        <p:xfrm>
          <a:off x="2590800" y="5105400"/>
          <a:ext cx="128143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94588"/>
              </p:ext>
            </p:extLst>
          </p:nvPr>
        </p:nvGraphicFramePr>
        <p:xfrm>
          <a:off x="304798" y="5105400"/>
          <a:ext cx="136207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0" y="1600200"/>
            <a:ext cx="2362200" cy="1447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Mux </a:t>
            </a:r>
            <a:r>
              <a:rPr lang="en-US" sz="2800" b="1" baseline="-25000" dirty="0"/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71600" y="1600200"/>
            <a:ext cx="2362200" cy="1447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Mux </a:t>
            </a:r>
            <a:r>
              <a:rPr lang="en-US" sz="2400" b="1" baseline="-25000" dirty="0"/>
              <a:t>1</a:t>
            </a:r>
          </a:p>
        </p:txBody>
      </p:sp>
      <p:cxnSp>
        <p:nvCxnSpPr>
          <p:cNvPr id="14" name="Straight Connector 13"/>
          <p:cNvCxnSpPr>
            <a:stCxn id="11" idx="0"/>
          </p:cNvCxnSpPr>
          <p:nvPr/>
        </p:nvCxnSpPr>
        <p:spPr>
          <a:xfrm flipV="1">
            <a:off x="5753100" y="1143000"/>
            <a:ext cx="0" cy="457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753100" y="1143000"/>
            <a:ext cx="21717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533650" y="762000"/>
            <a:ext cx="19050" cy="8763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52700" y="762000"/>
            <a:ext cx="53721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77200" y="9525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 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77200" y="55245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 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553200" y="2819400"/>
            <a:ext cx="0" cy="609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6000" y="2819400"/>
            <a:ext cx="0" cy="2286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638800" y="2819400"/>
            <a:ext cx="1" cy="1143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181600" y="2819400"/>
            <a:ext cx="0" cy="13716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229600" y="3429000"/>
            <a:ext cx="0" cy="1676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553200" y="3429000"/>
            <a:ext cx="1676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00800" y="2526268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53125" y="2526268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67350" y="251460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19675" y="251460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200400" y="2819400"/>
            <a:ext cx="0" cy="609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743200" y="2819400"/>
            <a:ext cx="0" cy="914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286000" y="2819400"/>
            <a:ext cx="0" cy="1143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828800" y="2819400"/>
            <a:ext cx="0" cy="16002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048000" y="2526268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00325" y="2526268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14550" y="251460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66875" y="251460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3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581400" y="3962400"/>
            <a:ext cx="0" cy="1143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581400" y="3962400"/>
            <a:ext cx="20574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371600" y="4191000"/>
            <a:ext cx="0" cy="9144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371600" y="4191000"/>
            <a:ext cx="379095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7620000" y="3581400"/>
            <a:ext cx="0" cy="1524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200400" y="3581400"/>
            <a:ext cx="44291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3190875" y="3352800"/>
            <a:ext cx="9525" cy="228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876800" y="3733800"/>
            <a:ext cx="0" cy="1371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2743200" y="3733800"/>
            <a:ext cx="2133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2924175" y="3962400"/>
            <a:ext cx="0" cy="1143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2286000" y="3962400"/>
            <a:ext cx="63817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685800" y="4419600"/>
            <a:ext cx="112395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85800" y="4419600"/>
            <a:ext cx="0" cy="68580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04800" y="1066800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</a:t>
            </a:r>
            <a:r>
              <a:rPr lang="en-US" sz="1600" b="1" baseline="-25000" dirty="0"/>
              <a:t>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71153" y="1320528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</a:t>
            </a:r>
            <a:r>
              <a:rPr lang="en-US" sz="1600" b="1" baseline="-25000" dirty="0"/>
              <a:t>0</a:t>
            </a:r>
          </a:p>
        </p:txBody>
      </p:sp>
      <p:cxnSp>
        <p:nvCxnSpPr>
          <p:cNvPr id="114" name="Straight Connector 113"/>
          <p:cNvCxnSpPr>
            <a:stCxn id="111" idx="3"/>
          </p:cNvCxnSpPr>
          <p:nvPr/>
        </p:nvCxnSpPr>
        <p:spPr>
          <a:xfrm>
            <a:off x="762000" y="1236077"/>
            <a:ext cx="3505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267200" y="1236076"/>
            <a:ext cx="0" cy="9737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62000" y="1524001"/>
            <a:ext cx="3276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4038600" y="1524000"/>
            <a:ext cx="0" cy="9737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267200" y="2209799"/>
            <a:ext cx="30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4038600" y="2497723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066800" y="1236076"/>
            <a:ext cx="0" cy="9737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066800" y="2209799"/>
            <a:ext cx="30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942975" y="1499259"/>
            <a:ext cx="0" cy="9737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2975" y="2472982"/>
            <a:ext cx="4286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21081" y="1219200"/>
            <a:ext cx="45719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914400" y="1447800"/>
            <a:ext cx="45719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0" name="Object 1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683129"/>
              </p:ext>
            </p:extLst>
          </p:nvPr>
        </p:nvGraphicFramePr>
        <p:xfrm>
          <a:off x="7086600" y="1524000"/>
          <a:ext cx="192563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14396" imgH="961968" progId="Excel.Sheet.8">
                  <p:embed/>
                </p:oleObj>
              </mc:Choice>
              <mc:Fallback>
                <p:oleObj name="Worksheet" r:id="rId2" imgW="2314396" imgH="961968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524000"/>
                        <a:ext cx="1925637" cy="181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67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25413"/>
            <a:ext cx="8915400" cy="665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1"/>
          <p:cNvGraphicFramePr>
            <a:graphicFrameLocks noChangeAspect="1"/>
          </p:cNvGraphicFramePr>
          <p:nvPr/>
        </p:nvGraphicFramePr>
        <p:xfrm>
          <a:off x="838200" y="0"/>
          <a:ext cx="3871913" cy="173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워크시트" r:id="rId3" imgW="2057648" imgH="922257" progId="Excel.Sheet.8">
                  <p:embed/>
                </p:oleObj>
              </mc:Choice>
              <mc:Fallback>
                <p:oleObj name="워크시트" r:id="rId3" imgW="2057648" imgH="92225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0"/>
                        <a:ext cx="3871913" cy="173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folHlink"/>
                </a:solidFill>
                <a:ea typeface="Gulim" pitchFamily="34" charset="-127"/>
              </a:rPr>
              <a:t>Bus Transfer</a:t>
            </a:r>
            <a:endParaRPr lang="en-US">
              <a:solidFill>
                <a:schemeClr val="folHlink"/>
              </a:solidFill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register R0 to R3 in a 4 bit system</a:t>
            </a:r>
          </a:p>
        </p:txBody>
      </p:sp>
      <p:graphicFrame>
        <p:nvGraphicFramePr>
          <p:cNvPr id="3074" name="Object 0"/>
          <p:cNvGraphicFramePr>
            <a:graphicFrameLocks noChangeAspect="1"/>
          </p:cNvGraphicFramePr>
          <p:nvPr/>
        </p:nvGraphicFramePr>
        <p:xfrm>
          <a:off x="2914650" y="2514600"/>
          <a:ext cx="5619750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272960" imgH="5975640" progId="Visio.Drawing.5">
                  <p:embed/>
                </p:oleObj>
              </mc:Choice>
              <mc:Fallback>
                <p:oleObj name="VISIO" r:id="rId2" imgW="10272960" imgH="5975640" progId="Visio.Drawing.5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2514600"/>
                        <a:ext cx="5619750" cy="32702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"/>
          <p:cNvGraphicFramePr>
            <a:graphicFrameLocks noChangeAspect="1"/>
          </p:cNvGraphicFramePr>
          <p:nvPr/>
        </p:nvGraphicFramePr>
        <p:xfrm>
          <a:off x="331788" y="3048000"/>
          <a:ext cx="2335212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워크시트" r:id="rId4" imgW="2057648" imgH="922257" progId="Excel.Sheet.8">
                  <p:embed/>
                </p:oleObj>
              </mc:Choice>
              <mc:Fallback>
                <p:oleObj name="워크시트" r:id="rId4" imgW="2057648" imgH="92225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3048000"/>
                        <a:ext cx="2335212" cy="236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3886200" y="3594100"/>
            <a:ext cx="511175" cy="36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S1</a:t>
            </a:r>
          </a:p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S0</a:t>
            </a: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8328025" y="3257550"/>
            <a:ext cx="968375" cy="552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ko-KR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4-</a:t>
            </a: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line</a:t>
            </a:r>
          </a:p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common</a:t>
            </a:r>
          </a:p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bus</a:t>
            </a:r>
          </a:p>
        </p:txBody>
      </p:sp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4495800" y="5791200"/>
            <a:ext cx="968375" cy="184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Register D</a:t>
            </a:r>
          </a:p>
        </p:txBody>
      </p:sp>
      <p:sp>
        <p:nvSpPr>
          <p:cNvPr id="3081" name="Text Box 8"/>
          <p:cNvSpPr txBox="1">
            <a:spLocks noChangeArrowheads="1"/>
          </p:cNvSpPr>
          <p:nvPr/>
        </p:nvSpPr>
        <p:spPr bwMode="auto">
          <a:xfrm>
            <a:off x="5410200" y="5791200"/>
            <a:ext cx="968375" cy="184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Register C</a:t>
            </a:r>
          </a:p>
        </p:txBody>
      </p:sp>
      <p:sp>
        <p:nvSpPr>
          <p:cNvPr id="3082" name="Text Box 9"/>
          <p:cNvSpPr txBox="1">
            <a:spLocks noChangeArrowheads="1"/>
          </p:cNvSpPr>
          <p:nvPr/>
        </p:nvSpPr>
        <p:spPr bwMode="auto">
          <a:xfrm>
            <a:off x="6400800" y="5791200"/>
            <a:ext cx="968375" cy="184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Register B</a:t>
            </a:r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391400" y="5791200"/>
            <a:ext cx="968375" cy="184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>
              <a:lnSpc>
                <a:spcPct val="50000"/>
              </a:lnSpc>
              <a:spcBef>
                <a:spcPct val="50000"/>
              </a:spcBef>
            </a:pPr>
            <a:r>
              <a:rPr kumimoji="1" lang="en-US" altLang="ko-KR" sz="1200" b="1">
                <a:solidFill>
                  <a:schemeClr val="accent1"/>
                </a:solidFill>
                <a:latin typeface="Times New Roman" pitchFamily="18" charset="0"/>
                <a:ea typeface="Gulim" pitchFamily="34" charset="-127"/>
              </a:rPr>
              <a:t>Register A</a:t>
            </a:r>
          </a:p>
        </p:txBody>
      </p:sp>
      <p:sp>
        <p:nvSpPr>
          <p:cNvPr id="3084" name="Freeform 11"/>
          <p:cNvSpPr>
            <a:spLocks/>
          </p:cNvSpPr>
          <p:nvPr/>
        </p:nvSpPr>
        <p:spPr bwMode="auto">
          <a:xfrm>
            <a:off x="8077200" y="4724400"/>
            <a:ext cx="1588" cy="533400"/>
          </a:xfrm>
          <a:custGeom>
            <a:avLst/>
            <a:gdLst>
              <a:gd name="T0" fmla="*/ 0 w 1"/>
              <a:gd name="T1" fmla="*/ 2147483647 h 336"/>
              <a:gd name="T2" fmla="*/ 0 w 1"/>
              <a:gd name="T3" fmla="*/ 2147483647 h 336"/>
              <a:gd name="T4" fmla="*/ 0 w 1"/>
              <a:gd name="T5" fmla="*/ 0 h 336"/>
              <a:gd name="T6" fmla="*/ 0 60000 65536"/>
              <a:gd name="T7" fmla="*/ 0 60000 65536"/>
              <a:gd name="T8" fmla="*/ 0 60000 65536"/>
              <a:gd name="T9" fmla="*/ 0 w 1"/>
              <a:gd name="T10" fmla="*/ 0 h 336"/>
              <a:gd name="T11" fmla="*/ 1 w 1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" h="336">
                <a:moveTo>
                  <a:pt x="0" y="336"/>
                </a:moveTo>
                <a:cubicBezTo>
                  <a:pt x="0" y="316"/>
                  <a:pt x="0" y="296"/>
                  <a:pt x="0" y="240"/>
                </a:cubicBezTo>
                <a:cubicBezTo>
                  <a:pt x="0" y="184"/>
                  <a:pt x="0" y="92"/>
                  <a:pt x="0" y="0"/>
                </a:cubicBezTo>
              </a:path>
            </a:pathLst>
          </a:custGeom>
          <a:noFill/>
          <a:ln w="25400">
            <a:solidFill>
              <a:srgbClr val="FF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latinLnBrk="1"/>
            <a:endParaRPr kumimoji="1" lang="en-US">
              <a:solidFill>
                <a:srgbClr val="003300"/>
              </a:solidFill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3085" name="Freeform 12"/>
          <p:cNvSpPr>
            <a:spLocks/>
          </p:cNvSpPr>
          <p:nvPr/>
        </p:nvSpPr>
        <p:spPr bwMode="auto">
          <a:xfrm>
            <a:off x="7086600" y="4648200"/>
            <a:ext cx="863600" cy="609600"/>
          </a:xfrm>
          <a:custGeom>
            <a:avLst/>
            <a:gdLst>
              <a:gd name="T0" fmla="*/ 2147483647 w 544"/>
              <a:gd name="T1" fmla="*/ 2147483647 h 384"/>
              <a:gd name="T2" fmla="*/ 2147483647 w 544"/>
              <a:gd name="T3" fmla="*/ 2147483647 h 384"/>
              <a:gd name="T4" fmla="*/ 2147483647 w 544"/>
              <a:gd name="T5" fmla="*/ 2147483647 h 384"/>
              <a:gd name="T6" fmla="*/ 2147483647 w 544"/>
              <a:gd name="T7" fmla="*/ 2147483647 h 384"/>
              <a:gd name="T8" fmla="*/ 0 w 544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384"/>
              <a:gd name="T17" fmla="*/ 544 w 544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384">
                <a:moveTo>
                  <a:pt x="480" y="384"/>
                </a:moveTo>
                <a:cubicBezTo>
                  <a:pt x="480" y="376"/>
                  <a:pt x="480" y="368"/>
                  <a:pt x="480" y="336"/>
                </a:cubicBezTo>
                <a:cubicBezTo>
                  <a:pt x="480" y="304"/>
                  <a:pt x="544" y="232"/>
                  <a:pt x="480" y="192"/>
                </a:cubicBezTo>
                <a:cubicBezTo>
                  <a:pt x="416" y="152"/>
                  <a:pt x="176" y="128"/>
                  <a:pt x="96" y="96"/>
                </a:cubicBezTo>
                <a:cubicBezTo>
                  <a:pt x="16" y="64"/>
                  <a:pt x="8" y="32"/>
                  <a:pt x="0" y="0"/>
                </a:cubicBezTo>
              </a:path>
            </a:pathLst>
          </a:cu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latinLnBrk="1"/>
            <a:endParaRPr kumimoji="1" lang="en-US">
              <a:solidFill>
                <a:srgbClr val="003300"/>
              </a:solidFill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3086" name="Freeform 13"/>
          <p:cNvSpPr>
            <a:spLocks/>
          </p:cNvSpPr>
          <p:nvPr/>
        </p:nvSpPr>
        <p:spPr bwMode="auto">
          <a:xfrm>
            <a:off x="6019800" y="4648200"/>
            <a:ext cx="1790700" cy="609600"/>
          </a:xfrm>
          <a:custGeom>
            <a:avLst/>
            <a:gdLst>
              <a:gd name="T0" fmla="*/ 2147483647 w 1128"/>
              <a:gd name="T1" fmla="*/ 2147483647 h 384"/>
              <a:gd name="T2" fmla="*/ 2147483647 w 1128"/>
              <a:gd name="T3" fmla="*/ 2147483647 h 384"/>
              <a:gd name="T4" fmla="*/ 2147483647 w 1128"/>
              <a:gd name="T5" fmla="*/ 2147483647 h 384"/>
              <a:gd name="T6" fmla="*/ 2147483647 w 1128"/>
              <a:gd name="T7" fmla="*/ 2147483647 h 384"/>
              <a:gd name="T8" fmla="*/ 2147483647 w 1128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28"/>
              <a:gd name="T16" fmla="*/ 0 h 384"/>
              <a:gd name="T17" fmla="*/ 1128 w 1128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28" h="384">
                <a:moveTo>
                  <a:pt x="1056" y="384"/>
                </a:moveTo>
                <a:cubicBezTo>
                  <a:pt x="1092" y="352"/>
                  <a:pt x="1128" y="320"/>
                  <a:pt x="1056" y="288"/>
                </a:cubicBezTo>
                <a:cubicBezTo>
                  <a:pt x="984" y="256"/>
                  <a:pt x="784" y="224"/>
                  <a:pt x="624" y="192"/>
                </a:cubicBezTo>
                <a:cubicBezTo>
                  <a:pt x="464" y="160"/>
                  <a:pt x="192" y="128"/>
                  <a:pt x="96" y="96"/>
                </a:cubicBezTo>
                <a:cubicBezTo>
                  <a:pt x="0" y="64"/>
                  <a:pt x="24" y="32"/>
                  <a:pt x="48" y="0"/>
                </a:cubicBezTo>
              </a:path>
            </a:pathLst>
          </a:custGeom>
          <a:noFill/>
          <a:ln w="25400">
            <a:solidFill>
              <a:srgbClr val="FF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latinLnBrk="1"/>
            <a:endParaRPr kumimoji="1" lang="en-US">
              <a:solidFill>
                <a:srgbClr val="003300"/>
              </a:solidFill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3087" name="Freeform 14"/>
          <p:cNvSpPr>
            <a:spLocks/>
          </p:cNvSpPr>
          <p:nvPr/>
        </p:nvSpPr>
        <p:spPr bwMode="auto">
          <a:xfrm>
            <a:off x="5130800" y="4648200"/>
            <a:ext cx="2413000" cy="609600"/>
          </a:xfrm>
          <a:custGeom>
            <a:avLst/>
            <a:gdLst>
              <a:gd name="T0" fmla="*/ 2147483647 w 1520"/>
              <a:gd name="T1" fmla="*/ 2147483647 h 384"/>
              <a:gd name="T2" fmla="*/ 2147483647 w 1520"/>
              <a:gd name="T3" fmla="*/ 2147483647 h 384"/>
              <a:gd name="T4" fmla="*/ 2147483647 w 1520"/>
              <a:gd name="T5" fmla="*/ 2147483647 h 384"/>
              <a:gd name="T6" fmla="*/ 2147483647 w 1520"/>
              <a:gd name="T7" fmla="*/ 2147483647 h 384"/>
              <a:gd name="T8" fmla="*/ 2147483647 w 1520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20"/>
              <a:gd name="T16" fmla="*/ 0 h 384"/>
              <a:gd name="T17" fmla="*/ 1520 w 15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20" h="384">
                <a:moveTo>
                  <a:pt x="1520" y="384"/>
                </a:moveTo>
                <a:cubicBezTo>
                  <a:pt x="1484" y="372"/>
                  <a:pt x="1448" y="360"/>
                  <a:pt x="1280" y="336"/>
                </a:cubicBezTo>
                <a:cubicBezTo>
                  <a:pt x="1112" y="312"/>
                  <a:pt x="712" y="272"/>
                  <a:pt x="512" y="240"/>
                </a:cubicBezTo>
                <a:cubicBezTo>
                  <a:pt x="312" y="208"/>
                  <a:pt x="160" y="184"/>
                  <a:pt x="80" y="144"/>
                </a:cubicBezTo>
                <a:cubicBezTo>
                  <a:pt x="0" y="104"/>
                  <a:pt x="16" y="52"/>
                  <a:pt x="32" y="0"/>
                </a:cubicBezTo>
              </a:path>
            </a:pathLst>
          </a:custGeom>
          <a:noFill/>
          <a:ln w="25400">
            <a:solidFill>
              <a:srgbClr val="FF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latinLnBrk="1"/>
            <a:endParaRPr kumimoji="1" lang="en-US">
              <a:solidFill>
                <a:srgbClr val="003300"/>
              </a:solidFill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 flipH="1">
            <a:off x="2667000" y="4495800"/>
            <a:ext cx="19050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762000" y="6096000"/>
            <a:ext cx="4114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itchFamily="18" charset="0"/>
                <a:ea typeface="Gulim" pitchFamily="34" charset="-127"/>
              </a:rPr>
              <a:t>Used for highest bit from each register</a:t>
            </a:r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8077200" y="4572000"/>
            <a:ext cx="533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91" name="Text Box 19"/>
          <p:cNvSpPr txBox="1">
            <a:spLocks noChangeArrowheads="1"/>
          </p:cNvSpPr>
          <p:nvPr/>
        </p:nvSpPr>
        <p:spPr bwMode="auto">
          <a:xfrm>
            <a:off x="7086600" y="6019800"/>
            <a:ext cx="2209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pitchFamily="18" charset="0"/>
                <a:ea typeface="Gulim" pitchFamily="34" charset="-127"/>
              </a:rPr>
              <a:t>Used for lowest bit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مستند" ma:contentTypeID="0x010100912B343EDAA3954CB2F5A10CCFA1A1FB" ma:contentTypeVersion="4" ma:contentTypeDescription="إنشاء مستند جديد." ma:contentTypeScope="" ma:versionID="3145b8a1821f8a326c33b810ced0ab92">
  <xsd:schema xmlns:xsd="http://www.w3.org/2001/XMLSchema" xmlns:xs="http://www.w3.org/2001/XMLSchema" xmlns:p="http://schemas.microsoft.com/office/2006/metadata/properties" xmlns:ns2="e3e55c7d-36a0-4169-832c-88e8acad9968" targetNamespace="http://schemas.microsoft.com/office/2006/metadata/properties" ma:root="true" ma:fieldsID="218f8bb7f713ba22edf88abf2b3921f0" ns2:_="">
    <xsd:import namespace="e3e55c7d-36a0-4169-832c-88e8acad99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e55c7d-36a0-4169-832c-88e8acad99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نوع المحتوى"/>
        <xsd:element ref="dc:title" minOccurs="0" maxOccurs="1" ma:index="4" ma:displayName="العنوان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77170A-8798-4720-921A-BBE5CF9C77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71DFC1-C325-4113-8173-18FCD42FF1A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59652EF-13DE-4C70-A0D3-CB129DE37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e55c7d-36a0-4169-832c-88e8acad99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8389</TotalTime>
  <Words>2932</Words>
  <Application>Microsoft Office PowerPoint</Application>
  <PresentationFormat>On-screen Show (4:3)</PresentationFormat>
  <Paragraphs>557</Paragraphs>
  <Slides>61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Gulim</vt:lpstr>
      <vt:lpstr>Arial</vt:lpstr>
      <vt:lpstr>Calibri</vt:lpstr>
      <vt:lpstr>Courier</vt:lpstr>
      <vt:lpstr>Monotype Sorts</vt:lpstr>
      <vt:lpstr>Symbol</vt:lpstr>
      <vt:lpstr>Tahoma</vt:lpstr>
      <vt:lpstr>Times New Roman</vt:lpstr>
      <vt:lpstr>Wingdings</vt:lpstr>
      <vt:lpstr>Office Theme</vt:lpstr>
      <vt:lpstr>Worksheet</vt:lpstr>
      <vt:lpstr>워크시트</vt:lpstr>
      <vt:lpstr>VISIO</vt:lpstr>
      <vt:lpstr>비트맵 이미지</vt:lpstr>
      <vt:lpstr>Bitmap Image</vt:lpstr>
      <vt:lpstr>수식</vt:lpstr>
      <vt:lpstr>MICROOPERATION</vt:lpstr>
      <vt:lpstr>REGISTER  TRANSFER  LANGUAGE</vt:lpstr>
      <vt:lpstr>REGISTER  TRANSFER</vt:lpstr>
      <vt:lpstr>HARDWARE  IMPLEMENTATION  OF  CONTROLLED TRANSFERS</vt:lpstr>
      <vt:lpstr>Register Transfer</vt:lpstr>
      <vt:lpstr>Building a Computer</vt:lpstr>
      <vt:lpstr>PowerPoint Presentation</vt:lpstr>
      <vt:lpstr>PowerPoint Presentation</vt:lpstr>
      <vt:lpstr>Bus Transfer</vt:lpstr>
      <vt:lpstr>PowerPoint Presentation</vt:lpstr>
      <vt:lpstr>Question</vt:lpstr>
      <vt:lpstr>Three-State Bus Buffers</vt:lpstr>
      <vt:lpstr>Tri-state buffer gate</vt:lpstr>
      <vt:lpstr>The construction of a bus system with tri-state buffer </vt:lpstr>
      <vt:lpstr>Memory Transfer</vt:lpstr>
      <vt:lpstr>Memory Read and Write</vt:lpstr>
      <vt:lpstr>PowerPoint Presentation</vt:lpstr>
      <vt:lpstr>ARITHMETIC  MICROOPERATIONS</vt:lpstr>
      <vt:lpstr>Arithmetic Microoperations</vt:lpstr>
      <vt:lpstr>Arithmetic Microoperations</vt:lpstr>
      <vt:lpstr>Arithmetic Microoperations</vt:lpstr>
      <vt:lpstr>BINARY ADDER</vt:lpstr>
      <vt:lpstr>BINARY ADDER-SUBTRACTOR</vt:lpstr>
      <vt:lpstr>BINARY ADDER-SUBTRACTOR</vt:lpstr>
      <vt:lpstr>BINARY ADDER-SUBTRACTOR</vt:lpstr>
      <vt:lpstr>4-bit Binary Incrementer</vt:lpstr>
      <vt:lpstr>4-bit Binary Incrementer</vt:lpstr>
      <vt:lpstr>BINARY  ADDER</vt:lpstr>
      <vt:lpstr>PowerPoint Presentation</vt:lpstr>
      <vt:lpstr>ARITHMETIC  CIRCUIT</vt:lpstr>
      <vt:lpstr>PowerPoint Presentation</vt:lpstr>
      <vt:lpstr>LOGIC  MICROOPERATIONS</vt:lpstr>
      <vt:lpstr>PowerPoint Presentation</vt:lpstr>
      <vt:lpstr>PowerPoint Presentation</vt:lpstr>
      <vt:lpstr>4.5 Logic Microoperations</vt:lpstr>
      <vt:lpstr>PowerPoint Presentation</vt:lpstr>
      <vt:lpstr>PowerPoint Presentation</vt:lpstr>
      <vt:lpstr>Example </vt:lpstr>
      <vt:lpstr>More Logic Microoperation</vt:lpstr>
      <vt:lpstr>Homework 1</vt:lpstr>
      <vt:lpstr>Selective-set</vt:lpstr>
      <vt:lpstr>Selective-complement </vt:lpstr>
      <vt:lpstr>Selective-clear </vt:lpstr>
      <vt:lpstr>Mask</vt:lpstr>
      <vt:lpstr>Insert </vt:lpstr>
      <vt:lpstr>Clear_Example</vt:lpstr>
      <vt:lpstr>Set_Example</vt:lpstr>
      <vt:lpstr>Insert_Example</vt:lpstr>
      <vt:lpstr>Complement_Example</vt:lpstr>
      <vt:lpstr>4-6  Shift Microoperations</vt:lpstr>
      <vt:lpstr>Shift Microoperations</vt:lpstr>
      <vt:lpstr>Logical Shift</vt:lpstr>
      <vt:lpstr>Logical Shift Example</vt:lpstr>
      <vt:lpstr>Circular Shift</vt:lpstr>
      <vt:lpstr>Circular Shift Example</vt:lpstr>
      <vt:lpstr>Arithmetic Shift</vt:lpstr>
      <vt:lpstr>Arithmetic Shift Right</vt:lpstr>
      <vt:lpstr>Arithmetic Shift Right</vt:lpstr>
      <vt:lpstr>Arithmetic Shift Left</vt:lpstr>
      <vt:lpstr>Arithmetic Shift Left</vt:lpstr>
      <vt:lpstr>Arithmetic Shift Left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Chen</dc:creator>
  <cp:lastModifiedBy>عز الدين باجس اسماعيل البيطار</cp:lastModifiedBy>
  <cp:revision>151</cp:revision>
  <cp:lastPrinted>1601-01-01T00:00:00Z</cp:lastPrinted>
  <dcterms:created xsi:type="dcterms:W3CDTF">2009-01-21T01:35:13Z</dcterms:created>
  <dcterms:modified xsi:type="dcterms:W3CDTF">2024-01-13T08:00:35Z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ContentTypeId">
    <vt:lpwstr>0x010100912B343EDAA3954CB2F5A10CCFA1A1FB</vt:lpwstr>
  </property>
</Properties>
</file>